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sldIdLst>
    <p:sldId id="256" r:id="rId2"/>
    <p:sldId id="271" r:id="rId3"/>
    <p:sldId id="257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3337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881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21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022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993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0771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7636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2183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6477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68418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035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4AFA6-110E-437D-A515-3EB455D74839}" type="datetimeFigureOut">
              <a:rPr lang="it-IT" smtClean="0"/>
              <a:t>06/10/2022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BCD2A-F019-4846-833B-18A6E5AA1D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446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72">
            <a:extLst>
              <a:ext uri="{FF2B5EF4-FFF2-40B4-BE49-F238E27FC236}">
                <a16:creationId xmlns:a16="http://schemas.microsoft.com/office/drawing/2014/main" id="{5327CD12-A6CF-489C-ADCF-17D7E56C7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74">
            <a:extLst>
              <a:ext uri="{FF2B5EF4-FFF2-40B4-BE49-F238E27FC236}">
                <a16:creationId xmlns:a16="http://schemas.microsoft.com/office/drawing/2014/main" id="{B4E48C8E-1009-4750-9630-436223C9E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3" name="Freeform 5">
              <a:extLst>
                <a:ext uri="{FF2B5EF4-FFF2-40B4-BE49-F238E27FC236}">
                  <a16:creationId xmlns:a16="http://schemas.microsoft.com/office/drawing/2014/main" id="{70ACFF1E-E5E6-43E9-A5B7-33E0BEBD6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C217FABC-C638-4392-847B-1D5D24ACF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7">
              <a:extLst>
                <a:ext uri="{FF2B5EF4-FFF2-40B4-BE49-F238E27FC236}">
                  <a16:creationId xmlns:a16="http://schemas.microsoft.com/office/drawing/2014/main" id="{5F4D7986-89F7-4A82-BCE1-D3748FA19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">
              <a:extLst>
                <a:ext uri="{FF2B5EF4-FFF2-40B4-BE49-F238E27FC236}">
                  <a16:creationId xmlns:a16="http://schemas.microsoft.com/office/drawing/2014/main" id="{086EDA91-62A8-4A58-8FD1-50579B98C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">
              <a:extLst>
                <a:ext uri="{FF2B5EF4-FFF2-40B4-BE49-F238E27FC236}">
                  <a16:creationId xmlns:a16="http://schemas.microsoft.com/office/drawing/2014/main" id="{D2FE2666-E34E-4114-988D-0D6E0E7EF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">
              <a:extLst>
                <a:ext uri="{FF2B5EF4-FFF2-40B4-BE49-F238E27FC236}">
                  <a16:creationId xmlns:a16="http://schemas.microsoft.com/office/drawing/2014/main" id="{30447EE7-0C29-4B15-AABB-C0C4A8F6A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1">
              <a:extLst>
                <a:ext uri="{FF2B5EF4-FFF2-40B4-BE49-F238E27FC236}">
                  <a16:creationId xmlns:a16="http://schemas.microsoft.com/office/drawing/2014/main" id="{D5347D5C-1205-4D74-AA55-A6AC8C781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13696D3F-405F-490D-AF68-9BBDC7DDD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3">
              <a:extLst>
                <a:ext uri="{FF2B5EF4-FFF2-40B4-BE49-F238E27FC236}">
                  <a16:creationId xmlns:a16="http://schemas.microsoft.com/office/drawing/2014/main" id="{8194048F-FCD0-4944-9723-14BFD0715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4">
              <a:extLst>
                <a:ext uri="{FF2B5EF4-FFF2-40B4-BE49-F238E27FC236}">
                  <a16:creationId xmlns:a16="http://schemas.microsoft.com/office/drawing/2014/main" id="{F634E52A-02AD-4955-AA3F-8E8935F41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99E661E3-26F4-4992-B424-91AAE0A00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65FC5C1D-91B5-4EBF-9A3E-BB5DC1E2A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7">
              <a:extLst>
                <a:ext uri="{FF2B5EF4-FFF2-40B4-BE49-F238E27FC236}">
                  <a16:creationId xmlns:a16="http://schemas.microsoft.com/office/drawing/2014/main" id="{6D39CDA7-D7D3-4FED-B2BA-40464AA42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8">
              <a:extLst>
                <a:ext uri="{FF2B5EF4-FFF2-40B4-BE49-F238E27FC236}">
                  <a16:creationId xmlns:a16="http://schemas.microsoft.com/office/drawing/2014/main" id="{F7F716E2-501F-47E8-9626-D9EC5492C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9">
              <a:extLst>
                <a:ext uri="{FF2B5EF4-FFF2-40B4-BE49-F238E27FC236}">
                  <a16:creationId xmlns:a16="http://schemas.microsoft.com/office/drawing/2014/main" id="{3074FC5C-533A-4B99-8B9E-ED1C65AE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0">
              <a:extLst>
                <a:ext uri="{FF2B5EF4-FFF2-40B4-BE49-F238E27FC236}">
                  <a16:creationId xmlns:a16="http://schemas.microsoft.com/office/drawing/2014/main" id="{00EDCFC2-0B77-4D95-8F8E-DB60A85F2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1">
              <a:extLst>
                <a:ext uri="{FF2B5EF4-FFF2-40B4-BE49-F238E27FC236}">
                  <a16:creationId xmlns:a16="http://schemas.microsoft.com/office/drawing/2014/main" id="{974CB405-A36B-4456-9DE3-EBE212552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2">
              <a:extLst>
                <a:ext uri="{FF2B5EF4-FFF2-40B4-BE49-F238E27FC236}">
                  <a16:creationId xmlns:a16="http://schemas.microsoft.com/office/drawing/2014/main" id="{BD84B494-4095-4E61-B65F-34F5C6BC8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33484AA0-BE6E-4F8B-85CF-9C4C750FF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95">
            <a:extLst>
              <a:ext uri="{FF2B5EF4-FFF2-40B4-BE49-F238E27FC236}">
                <a16:creationId xmlns:a16="http://schemas.microsoft.com/office/drawing/2014/main" id="{C7D38E5F-6E59-41DA-B3CA-6AD28BF6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3893141"/>
            <a:ext cx="8845667" cy="1771275"/>
            <a:chOff x="1669293" y="3893141"/>
            <a:chExt cx="8845667" cy="1771275"/>
          </a:xfrm>
        </p:grpSpPr>
        <p:sp>
          <p:nvSpPr>
            <p:cNvPr id="123" name="Isosceles Triangle 39">
              <a:extLst>
                <a:ext uri="{FF2B5EF4-FFF2-40B4-BE49-F238E27FC236}">
                  <a16:creationId xmlns:a16="http://schemas.microsoft.com/office/drawing/2014/main" id="{9AF9BC5C-44FD-4080-8C54-CC4E5F83F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97">
              <a:extLst>
                <a:ext uri="{FF2B5EF4-FFF2-40B4-BE49-F238E27FC236}">
                  <a16:creationId xmlns:a16="http://schemas.microsoft.com/office/drawing/2014/main" id="{BA884903-3516-494A-B966-3E7651567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3893141"/>
              <a:ext cx="8845667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5838FFCF-6BD0-B2D0-A9C2-4278895FB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141" y="3561441"/>
            <a:ext cx="8672295" cy="727748"/>
          </a:xfrm>
        </p:spPr>
        <p:txBody>
          <a:bodyPr>
            <a:noAutofit/>
          </a:bodyPr>
          <a:lstStyle/>
          <a:p>
            <a:r>
              <a:rPr lang="it-IT" sz="2800" dirty="0" err="1"/>
              <a:t>Final</a:t>
            </a:r>
            <a:r>
              <a:rPr lang="it-IT" sz="2800" dirty="0"/>
              <a:t> Design Highlights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695AB7F-7211-9A35-F24F-7F30FC036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0137" y="4301451"/>
            <a:ext cx="8673427" cy="52263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it-IT" sz="1600" b="0" i="0" u="none" strike="noStrike" baseline="0" dirty="0">
                <a:latin typeface="Lato-Regular"/>
              </a:rPr>
              <a:t>Design finale del sito web Gioco.it</a:t>
            </a:r>
          </a:p>
          <a:p>
            <a:pPr>
              <a:lnSpc>
                <a:spcPct val="90000"/>
              </a:lnSpc>
            </a:pPr>
            <a:r>
              <a:rPr lang="it-IT" sz="1600" b="0" i="0" u="none" strike="noStrike" baseline="0" dirty="0">
                <a:latin typeface="Lato-Regular"/>
              </a:rPr>
              <a:t>gruppo: La Triade</a:t>
            </a:r>
          </a:p>
          <a:p>
            <a:pPr>
              <a:lnSpc>
                <a:spcPct val="90000"/>
              </a:lnSpc>
            </a:pPr>
            <a:r>
              <a:rPr lang="it-IT" sz="1600" dirty="0">
                <a:latin typeface="Lato-Regular"/>
              </a:rPr>
              <a:t>Marco Benito Tomasone    Simone Boldrini    Luca Genova</a:t>
            </a:r>
            <a:endParaRPr lang="it-IT" sz="16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2019510-1F68-48FE-8C72-905BF5582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032" y="1179555"/>
            <a:ext cx="8850737" cy="262144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099DD33-2006-94C2-C9F4-729171F1A67C}"/>
              </a:ext>
            </a:extLst>
          </p:cNvPr>
          <p:cNvSpPr/>
          <p:nvPr/>
        </p:nvSpPr>
        <p:spPr>
          <a:xfrm>
            <a:off x="1669292" y="1156778"/>
            <a:ext cx="8845667" cy="2621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8" name="Immagine 67">
            <a:extLst>
              <a:ext uri="{FF2B5EF4-FFF2-40B4-BE49-F238E27FC236}">
                <a16:creationId xmlns:a16="http://schemas.microsoft.com/office/drawing/2014/main" id="{5F66CC75-7770-0877-5C2A-F245BE576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99" y="1245979"/>
            <a:ext cx="7195268" cy="2302486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211006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8E8958-A0BD-4366-8F61-3A496C51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445862C-E73D-4EFB-9DD5-8A5E3473E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2676ED1-2492-46B6-88D6-C9ED257B7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8A42DCC-C6BA-4B68-9FC4-FEE65399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81ED05C-778D-41F3-9C0E-6DE1D668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EE063861-F6FC-4CC1-A77E-5993E5E25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E1DA2FC-6137-4EC4-B9F4-72264C39D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BFE9E3A7-993F-401D-8B16-53BFC6FA2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23757125-5D70-4D7A-B223-2FFC51F5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3C4207E-9457-436F-B9A0-C3CAEBF81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64EE9697-E49F-4E62-8318-9E2DBC6E7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0800120F-70F4-4696-BAFB-BBC0BC576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8D1E1ADB-5BAA-49F4-BE24-044E94104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9D410413-BDE6-4A4E-930A-0ACBBF8CD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0EBF657D-5B37-4F84-8833-C569EAB90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A2DBF00E-BE35-44EC-A95B-8B2EE9233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BA2C8141-5135-467E-B940-D3836B16E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44991C1A-45E7-45C6-8816-BFEDFFCCB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B88BEC13-903F-4318-B5AB-DC23ED2ED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41E259CE-D2C5-4FBC-9FAE-5AB0BBD0E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495CB679-05D8-44D1-8218-C5255295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DFCC6878-2DB4-4497-B668-E75220A2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36254A6B-DCFA-42AD-906C-C43E2CAE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9180E-866D-447C-A170-484000E48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22">
            <a:extLst>
              <a:ext uri="{FF2B5EF4-FFF2-40B4-BE49-F238E27FC236}">
                <a16:creationId xmlns:a16="http://schemas.microsoft.com/office/drawing/2014/main" id="{FEE51AA4-287D-4CB8-8CD4-D6986106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177ACA7-E71A-4888-9EBD-074801D88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z="3600"/>
              <a:t>Gioco (2/2)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873102" y="2789239"/>
            <a:ext cx="5768442" cy="2683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400">
                <a:solidFill>
                  <a:srgbClr val="FFFFFE"/>
                </a:solidFill>
              </a:rPr>
              <a:t>La sotto sezione della descrizione del gioco e quella del video tutorial sono rimaste invariate, nella prima verrà descritto lo scopo del gioco e i comandi da utilizzare per giocarci. </a:t>
            </a:r>
          </a:p>
          <a:p>
            <a:pPr marL="0"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400">
                <a:solidFill>
                  <a:srgbClr val="FFFFFE"/>
                </a:solidFill>
              </a:rPr>
              <a:t>Anche la parte dei commenti rimane pressoché invariata, se non per qualche modifica dei pulsanti per renderla più intuitiva e, ovviamente, per utilizzarla bisogna eseguire l'accesso al profilo. Con essa è possibile scrivere commenti e rispondere ad essi, mettere like o dislike a commenti di altre persone, condividerli o segnalarli (tramite il pulsante dei tre puntini).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2DF6337-9683-4A06-B3D5-CB22C7F4F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862" y="-6706"/>
            <a:ext cx="4642138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287C93F-D33E-292B-2E84-6B98F434C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761" y="1612486"/>
            <a:ext cx="4559269" cy="40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33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2392" y="4540446"/>
            <a:ext cx="4980883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Prima e dopo: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Profilo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DB2510C-2055-95C9-9C49-13BDEEE53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93" y="153878"/>
            <a:ext cx="4125683" cy="411536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EF52600-3547-21A3-8C4E-67763CF58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12" y="188815"/>
            <a:ext cx="6057955" cy="4013396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3970416" y="4384164"/>
            <a:ext cx="7863337" cy="2532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Questa </a:t>
            </a:r>
            <a:r>
              <a:rPr lang="en-US" sz="1400" dirty="0" err="1">
                <a:solidFill>
                  <a:schemeClr val="tx1"/>
                </a:solidFill>
              </a:rPr>
              <a:t>pagina</a:t>
            </a:r>
            <a:r>
              <a:rPr lang="en-US" sz="1400" dirty="0">
                <a:solidFill>
                  <a:schemeClr val="tx1"/>
                </a:solidFill>
              </a:rPr>
              <a:t> è </a:t>
            </a:r>
            <a:r>
              <a:rPr lang="en-US" sz="1400" dirty="0" err="1">
                <a:solidFill>
                  <a:schemeClr val="tx1"/>
                </a:solidFill>
              </a:rPr>
              <a:t>stata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totalmente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ridisegnata</a:t>
            </a:r>
            <a:r>
              <a:rPr lang="en-US" sz="1400" dirty="0">
                <a:solidFill>
                  <a:schemeClr val="tx1"/>
                </a:solidFill>
              </a:rPr>
              <a:t> e </a:t>
            </a:r>
            <a:r>
              <a:rPr lang="en-US" sz="1400" dirty="0" err="1">
                <a:solidFill>
                  <a:schemeClr val="tx1"/>
                </a:solidFill>
              </a:rPr>
              <a:t>possiamo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vederla</a:t>
            </a:r>
            <a:r>
              <a:rPr lang="en-US" sz="1400" dirty="0">
                <a:solidFill>
                  <a:schemeClr val="tx1"/>
                </a:solidFill>
              </a:rPr>
              <a:t> come quattro sotto </a:t>
            </a:r>
            <a:r>
              <a:rPr lang="en-US" sz="1400" dirty="0" err="1">
                <a:solidFill>
                  <a:schemeClr val="tx1"/>
                </a:solidFill>
              </a:rPr>
              <a:t>sezioni</a:t>
            </a:r>
            <a:r>
              <a:rPr lang="en-US" sz="1400" dirty="0">
                <a:solidFill>
                  <a:schemeClr val="tx1"/>
                </a:solidFill>
              </a:rPr>
              <a:t> (</a:t>
            </a:r>
            <a:r>
              <a:rPr lang="en-US" sz="1400" dirty="0" err="1">
                <a:solidFill>
                  <a:schemeClr val="tx1"/>
                </a:solidFill>
              </a:rPr>
              <a:t>visibili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nel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dettaglio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nelle</a:t>
            </a:r>
            <a:r>
              <a:rPr lang="en-US" sz="1400" dirty="0">
                <a:solidFill>
                  <a:schemeClr val="tx1"/>
                </a:solidFill>
              </a:rPr>
              <a:t> slides </a:t>
            </a:r>
            <a:r>
              <a:rPr lang="en-US" sz="1400" dirty="0" err="1">
                <a:solidFill>
                  <a:schemeClr val="tx1"/>
                </a:solidFill>
              </a:rPr>
              <a:t>succesive</a:t>
            </a:r>
            <a:r>
              <a:rPr lang="en-US" sz="1400" dirty="0">
                <a:solidFill>
                  <a:schemeClr val="tx1"/>
                </a:solidFill>
              </a:rPr>
              <a:t>):</a:t>
            </a: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tx1"/>
                </a:solidFill>
              </a:rPr>
              <a:t>Immagine</a:t>
            </a:r>
            <a:r>
              <a:rPr lang="en-US" sz="1400" dirty="0">
                <a:solidFill>
                  <a:schemeClr val="tx1"/>
                </a:solidFill>
              </a:rPr>
              <a:t> del </a:t>
            </a:r>
            <a:r>
              <a:rPr lang="en-US" sz="1400" dirty="0" err="1">
                <a:solidFill>
                  <a:schemeClr val="tx1"/>
                </a:solidFill>
              </a:rPr>
              <a:t>profilo</a:t>
            </a:r>
            <a:r>
              <a:rPr lang="en-US" sz="1400" dirty="0">
                <a:solidFill>
                  <a:schemeClr val="tx1"/>
                </a:solidFill>
              </a:rPr>
              <a:t> con 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pulsanti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impostazioni</a:t>
            </a:r>
            <a:r>
              <a:rPr lang="en-US" sz="1400" dirty="0">
                <a:solidFill>
                  <a:schemeClr val="tx1"/>
                </a:solidFill>
              </a:rPr>
              <a:t> e parental control</a:t>
            </a: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chemeClr val="tx1"/>
                </a:solidFill>
              </a:rPr>
              <a:t>Conversazioni</a:t>
            </a:r>
            <a:r>
              <a:rPr lang="en-US" sz="1400" dirty="0">
                <a:solidFill>
                  <a:schemeClr val="tx1"/>
                </a:solidFill>
              </a:rPr>
              <a:t> (è </a:t>
            </a:r>
            <a:r>
              <a:rPr lang="en-US" sz="1400" dirty="0" err="1">
                <a:solidFill>
                  <a:schemeClr val="tx1"/>
                </a:solidFill>
              </a:rPr>
              <a:t>possibile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creare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nuove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conversazioni</a:t>
            </a:r>
            <a:r>
              <a:rPr lang="en-US" sz="1400" dirty="0">
                <a:solidFill>
                  <a:schemeClr val="tx1"/>
                </a:solidFill>
              </a:rPr>
              <a:t> e </a:t>
            </a:r>
            <a:r>
              <a:rPr lang="en-US" sz="1400" dirty="0" err="1">
                <a:solidFill>
                  <a:schemeClr val="tx1"/>
                </a:solidFill>
              </a:rPr>
              <a:t>visualizzare</a:t>
            </a:r>
            <a:r>
              <a:rPr lang="en-US" sz="1400" dirty="0">
                <a:solidFill>
                  <a:schemeClr val="tx1"/>
                </a:solidFill>
              </a:rPr>
              <a:t> quelle create) </a:t>
            </a:r>
            <a:r>
              <a:rPr lang="en-US" sz="1400" dirty="0" err="1">
                <a:solidFill>
                  <a:schemeClr val="tx1"/>
                </a:solidFill>
              </a:rPr>
              <a:t>che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sostituisce</a:t>
            </a:r>
            <a:r>
              <a:rPr lang="en-US" sz="1400" dirty="0">
                <a:solidFill>
                  <a:schemeClr val="tx1"/>
                </a:solidFill>
              </a:rPr>
              <a:t> la </a:t>
            </a:r>
            <a:r>
              <a:rPr lang="en-US" sz="1400" dirty="0" err="1">
                <a:solidFill>
                  <a:schemeClr val="tx1"/>
                </a:solidFill>
              </a:rPr>
              <a:t>singola</a:t>
            </a:r>
            <a:r>
              <a:rPr lang="en-US" sz="1400" dirty="0">
                <a:solidFill>
                  <a:schemeClr val="tx1"/>
                </a:solidFill>
              </a:rPr>
              <a:t> conversazione del </a:t>
            </a:r>
            <a:r>
              <a:rPr lang="en-US" sz="1400" dirty="0" err="1">
                <a:solidFill>
                  <a:schemeClr val="tx1"/>
                </a:solidFill>
              </a:rPr>
              <a:t>precedente</a:t>
            </a:r>
            <a:r>
              <a:rPr lang="en-US" sz="1400" dirty="0">
                <a:solidFill>
                  <a:schemeClr val="tx1"/>
                </a:solidFill>
              </a:rPr>
              <a:t> design</a:t>
            </a: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Lista di amici con </a:t>
            </a:r>
            <a:r>
              <a:rPr lang="en-US" sz="1400" dirty="0" err="1">
                <a:solidFill>
                  <a:schemeClr val="tx1"/>
                </a:solidFill>
              </a:rPr>
              <a:t>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pulsanti</a:t>
            </a:r>
            <a:r>
              <a:rPr lang="en-US" sz="1400" dirty="0">
                <a:solidFill>
                  <a:schemeClr val="tx1"/>
                </a:solidFill>
              </a:rPr>
              <a:t> di </a:t>
            </a:r>
            <a:r>
              <a:rPr lang="en-US" sz="1400" dirty="0" err="1">
                <a:solidFill>
                  <a:schemeClr val="tx1"/>
                </a:solidFill>
              </a:rPr>
              <a:t>aggiunta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amico</a:t>
            </a:r>
            <a:r>
              <a:rPr lang="en-US" sz="1400" dirty="0">
                <a:solidFill>
                  <a:schemeClr val="tx1"/>
                </a:solidFill>
              </a:rPr>
              <a:t> e </a:t>
            </a:r>
            <a:r>
              <a:rPr lang="en-US" sz="1400" dirty="0" err="1">
                <a:solidFill>
                  <a:schemeClr val="tx1"/>
                </a:solidFill>
              </a:rPr>
              <a:t>mostra</a:t>
            </a:r>
            <a:r>
              <a:rPr lang="en-US" sz="1400" dirty="0">
                <a:solidFill>
                  <a:schemeClr val="tx1"/>
                </a:solidFill>
              </a:rPr>
              <a:t> tutti</a:t>
            </a: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Lista </a:t>
            </a:r>
            <a:r>
              <a:rPr lang="en-US" sz="1400" dirty="0" err="1">
                <a:solidFill>
                  <a:schemeClr val="tx1"/>
                </a:solidFill>
              </a:rPr>
              <a:t>delle</a:t>
            </a:r>
            <a:r>
              <a:rPr lang="en-US" sz="1400" dirty="0">
                <a:solidFill>
                  <a:schemeClr val="tx1"/>
                </a:solidFill>
              </a:rPr>
              <a:t> card </a:t>
            </a:r>
            <a:r>
              <a:rPr lang="en-US" sz="1400" dirty="0" err="1">
                <a:solidFill>
                  <a:schemeClr val="tx1"/>
                </a:solidFill>
              </a:rPr>
              <a:t>dei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giochi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preferiti</a:t>
            </a:r>
            <a:r>
              <a:rPr lang="en-US" sz="1400" dirty="0">
                <a:solidFill>
                  <a:schemeClr val="tx1"/>
                </a:solidFill>
              </a:rPr>
              <a:t> con il </a:t>
            </a:r>
            <a:r>
              <a:rPr lang="en-US" sz="1400" dirty="0" err="1">
                <a:solidFill>
                  <a:schemeClr val="tx1"/>
                </a:solidFill>
              </a:rPr>
              <a:t>pulsante</a:t>
            </a:r>
            <a:r>
              <a:rPr lang="en-US" sz="1400" dirty="0">
                <a:solidFill>
                  <a:schemeClr val="tx1"/>
                </a:solidFill>
              </a:rPr>
              <a:t> "</a:t>
            </a:r>
            <a:r>
              <a:rPr lang="en-US" sz="1400" dirty="0" err="1">
                <a:solidFill>
                  <a:schemeClr val="tx1"/>
                </a:solidFill>
              </a:rPr>
              <a:t>mostra</a:t>
            </a:r>
            <a:r>
              <a:rPr lang="en-US" sz="1400" dirty="0">
                <a:solidFill>
                  <a:schemeClr val="tx1"/>
                </a:solidFill>
              </a:rPr>
              <a:t> tutti".</a:t>
            </a:r>
          </a:p>
        </p:txBody>
      </p:sp>
    </p:spTree>
    <p:extLst>
      <p:ext uri="{BB962C8B-B14F-4D97-AF65-F5344CB8AC3E}">
        <p14:creationId xmlns:p14="http://schemas.microsoft.com/office/powerpoint/2010/main" val="2263157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8CAE4AE-A9DF-45AF-9A9C-1712BC634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272060-BC98-4C91-A58F-4DFEC566C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BA2DCB9-0DC0-4109-B2A2-56896E35E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4A33555-1142-4AD7-8084-1A99422A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C6E4081-1A88-453E-8CCF-B97B0CE20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5B7E0935-6EE8-4C61-AED5-09B9A2A99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B962BD6-C878-48FF-A75E-DCC7BDA3C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CABF3786-BDE1-4FE5-9967-F6B6131A2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969707A-C75E-4F7F-A5C2-2991C654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0E293989-8389-48CD-85D3-CAEFD5E96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DCF1E8B-9247-45E2-8641-90DA9F7D5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8DF418F-91AD-4E55-AF3B-F28FF459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EDBF35BD-D1DA-49B1-AE30-289189DAC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69198BEC-A3B6-4562-AB0F-3E7760026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9AB30D45-77AB-4323-83A2-1A637D07D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1AD137E-7B63-434C-9D0D-5A64BB496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8B32BE2D-36DC-4BD0-952E-8FE32A70D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930295E0-AD01-4DB0-9829-AD91BED60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29807E74-6BFD-4EA7-B3F3-92C0728A7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C9EDBF49-4B87-4B6F-BEE6-DDC4A63CE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7738C468-1405-4ED9-8392-F93FA995E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16402CF-F511-450A-8584-8C8A5B7E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85E5B49A-CFC2-4019-9BA6-528095F78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686" y="795527"/>
            <a:ext cx="4123738" cy="1433323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 sz="3200">
                <a:solidFill>
                  <a:schemeClr val="tx2"/>
                </a:solidFill>
              </a:rPr>
              <a:t>Conversazione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0D74F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CBBC5B4-0C89-1D03-9486-2099EF289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9" y="442093"/>
            <a:ext cx="6001069" cy="5986065"/>
          </a:xfrm>
          <a:prstGeom prst="rect">
            <a:avLst/>
          </a:prstGeom>
          <a:ln w="12700"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7267760" y="1280319"/>
            <a:ext cx="4099607" cy="3678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120000"/>
              </a:lnSpc>
              <a:buClr>
                <a:srgbClr val="0D74F6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Cliccando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pulsante</a:t>
            </a:r>
            <a:r>
              <a:rPr lang="en-US" dirty="0">
                <a:solidFill>
                  <a:schemeClr val="tx1"/>
                </a:solidFill>
              </a:rPr>
              <a:t> per </a:t>
            </a:r>
            <a:r>
              <a:rPr lang="en-US" dirty="0" err="1">
                <a:solidFill>
                  <a:schemeClr val="tx1"/>
                </a:solidFill>
              </a:rPr>
              <a:t>ingrandire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una</a:t>
            </a:r>
            <a:r>
              <a:rPr lang="en-US" dirty="0">
                <a:solidFill>
                  <a:schemeClr val="tx1"/>
                </a:solidFill>
              </a:rPr>
              <a:t> conversazione </a:t>
            </a:r>
            <a:r>
              <a:rPr lang="en-US" dirty="0" err="1">
                <a:solidFill>
                  <a:schemeClr val="tx1"/>
                </a:solidFill>
              </a:rPr>
              <a:t>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verrà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portati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alla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pagina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una</a:t>
            </a:r>
            <a:r>
              <a:rPr lang="en-US" dirty="0">
                <a:solidFill>
                  <a:schemeClr val="tx1"/>
                </a:solidFill>
              </a:rPr>
              <a:t> conversazione.</a:t>
            </a:r>
          </a:p>
          <a:p>
            <a:pPr marL="0" indent="-228600" defTabSz="914400">
              <a:lnSpc>
                <a:spcPct val="120000"/>
              </a:lnSpc>
              <a:buClr>
                <a:srgbClr val="0D74F6"/>
              </a:buClr>
              <a:buSzPct val="110000"/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168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Amici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7BEB0D3-7C55-99D6-5B3A-A8D93CE40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588"/>
          <a:stretch/>
        </p:blipFill>
        <p:spPr>
          <a:xfrm>
            <a:off x="8180697" y="624602"/>
            <a:ext cx="4030353" cy="2812591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EF05B7-E4A5-2C5E-5580-E7A3C64EA2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588"/>
          <a:stretch/>
        </p:blipFill>
        <p:spPr>
          <a:xfrm>
            <a:off x="4128337" y="626558"/>
            <a:ext cx="4030352" cy="2812590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AE85268-0D6E-D3B6-5E45-5633DFDF0D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9"/>
          <a:stretch/>
        </p:blipFill>
        <p:spPr>
          <a:xfrm>
            <a:off x="80187" y="615580"/>
            <a:ext cx="4001482" cy="2821613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5118447" y="4767660"/>
            <a:ext cx="6281873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Nel </a:t>
            </a:r>
            <a:r>
              <a:rPr lang="en-US" sz="1600" dirty="0" err="1">
                <a:solidFill>
                  <a:schemeClr val="tx1"/>
                </a:solidFill>
              </a:rPr>
              <a:t>caso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venisse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quindi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premuto</a:t>
            </a:r>
            <a:r>
              <a:rPr lang="en-US" sz="1600" dirty="0">
                <a:solidFill>
                  <a:schemeClr val="tx1"/>
                </a:solidFill>
              </a:rPr>
              <a:t> il </a:t>
            </a:r>
            <a:r>
              <a:rPr lang="en-US" sz="1600" dirty="0" err="1">
                <a:solidFill>
                  <a:schemeClr val="tx1"/>
                </a:solidFill>
              </a:rPr>
              <a:t>pulsante</a:t>
            </a:r>
            <a:r>
              <a:rPr lang="en-US" sz="1600" dirty="0">
                <a:solidFill>
                  <a:schemeClr val="tx1"/>
                </a:solidFill>
              </a:rPr>
              <a:t> “</a:t>
            </a:r>
            <a:r>
              <a:rPr lang="en-US" sz="1600" dirty="0" err="1">
                <a:solidFill>
                  <a:schemeClr val="tx1"/>
                </a:solidFill>
              </a:rPr>
              <a:t>Mostra</a:t>
            </a:r>
            <a:r>
              <a:rPr lang="en-US" sz="1600" dirty="0">
                <a:solidFill>
                  <a:schemeClr val="tx1"/>
                </a:solidFill>
              </a:rPr>
              <a:t> tutti” (</a:t>
            </a:r>
            <a:r>
              <a:rPr lang="en-US" sz="1600" dirty="0" err="1">
                <a:solidFill>
                  <a:schemeClr val="tx1"/>
                </a:solidFill>
              </a:rPr>
              <a:t>vedi</a:t>
            </a:r>
            <a:r>
              <a:rPr lang="en-US" sz="1600" dirty="0">
                <a:solidFill>
                  <a:schemeClr val="tx1"/>
                </a:solidFill>
              </a:rPr>
              <a:t> slide </a:t>
            </a:r>
            <a:r>
              <a:rPr lang="en-US" sz="1600" dirty="0" err="1">
                <a:solidFill>
                  <a:schemeClr val="tx1"/>
                </a:solidFill>
              </a:rPr>
              <a:t>precedente</a:t>
            </a:r>
            <a:r>
              <a:rPr lang="en-US" sz="1600" dirty="0">
                <a:solidFill>
                  <a:schemeClr val="tx1"/>
                </a:solidFill>
              </a:rPr>
              <a:t>) </a:t>
            </a:r>
            <a:r>
              <a:rPr lang="en-US" sz="1600" dirty="0" err="1">
                <a:solidFill>
                  <a:schemeClr val="tx1"/>
                </a:solidFill>
              </a:rPr>
              <a:t>verremo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portati</a:t>
            </a:r>
            <a:r>
              <a:rPr lang="en-US" sz="1600" dirty="0">
                <a:solidFill>
                  <a:schemeClr val="tx1"/>
                </a:solidFill>
              </a:rPr>
              <a:t> in </a:t>
            </a:r>
            <a:r>
              <a:rPr lang="en-US" sz="1600" dirty="0" err="1">
                <a:solidFill>
                  <a:schemeClr val="tx1"/>
                </a:solidFill>
              </a:rPr>
              <a:t>questa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nuova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sezione</a:t>
            </a:r>
            <a:r>
              <a:rPr lang="en-US" sz="1600" dirty="0">
                <a:solidFill>
                  <a:schemeClr val="tx1"/>
                </a:solidFill>
              </a:rPr>
              <a:t> del </a:t>
            </a:r>
            <a:r>
              <a:rPr lang="en-US" sz="1600" dirty="0" err="1">
                <a:solidFill>
                  <a:schemeClr val="tx1"/>
                </a:solidFill>
              </a:rPr>
              <a:t>sito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0"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tx1"/>
                </a:solidFill>
              </a:rPr>
              <a:t>C’è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una</a:t>
            </a:r>
            <a:r>
              <a:rPr lang="en-US" sz="1600" dirty="0">
                <a:solidFill>
                  <a:schemeClr val="tx1"/>
                </a:solidFill>
              </a:rPr>
              <a:t> tab bar con </a:t>
            </a:r>
            <a:r>
              <a:rPr lang="en-US" sz="1600" dirty="0" err="1">
                <a:solidFill>
                  <a:schemeClr val="tx1"/>
                </a:solidFill>
              </a:rPr>
              <a:t>tre</a:t>
            </a:r>
            <a:r>
              <a:rPr lang="en-US" sz="1600" dirty="0">
                <a:solidFill>
                  <a:schemeClr val="tx1"/>
                </a:solidFill>
              </a:rPr>
              <a:t> tab dove </a:t>
            </a:r>
            <a:r>
              <a:rPr lang="en-US" sz="1600" dirty="0" err="1">
                <a:solidFill>
                  <a:schemeClr val="tx1"/>
                </a:solidFill>
              </a:rPr>
              <a:t>c’è</a:t>
            </a:r>
            <a:r>
              <a:rPr lang="en-US" sz="1600" dirty="0">
                <a:solidFill>
                  <a:schemeClr val="tx1"/>
                </a:solidFill>
              </a:rPr>
              <a:t> la </a:t>
            </a:r>
            <a:r>
              <a:rPr lang="en-US" sz="1600" dirty="0" err="1">
                <a:solidFill>
                  <a:schemeClr val="tx1"/>
                </a:solidFill>
              </a:rPr>
              <a:t>possibilità</a:t>
            </a:r>
            <a:r>
              <a:rPr lang="en-US" sz="1600" dirty="0">
                <a:solidFill>
                  <a:schemeClr val="tx1"/>
                </a:solidFill>
              </a:rPr>
              <a:t> di: </a:t>
            </a: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tx1"/>
                </a:solidFill>
              </a:rPr>
              <a:t>Visualizzare</a:t>
            </a:r>
            <a:r>
              <a:rPr lang="en-US" sz="1600" dirty="0">
                <a:solidFill>
                  <a:schemeClr val="tx1"/>
                </a:solidFill>
              </a:rPr>
              <a:t> tutti </a:t>
            </a:r>
            <a:r>
              <a:rPr lang="en-US" sz="1600" dirty="0" err="1">
                <a:solidFill>
                  <a:schemeClr val="tx1"/>
                </a:solidFill>
              </a:rPr>
              <a:t>gli</a:t>
            </a:r>
            <a:r>
              <a:rPr lang="en-US" sz="1600" dirty="0">
                <a:solidFill>
                  <a:schemeClr val="tx1"/>
                </a:solidFill>
              </a:rPr>
              <a:t> amici ed </a:t>
            </a:r>
            <a:r>
              <a:rPr lang="en-US" sz="1600" dirty="0" err="1">
                <a:solidFill>
                  <a:schemeClr val="tx1"/>
                </a:solidFill>
              </a:rPr>
              <a:t>rimuoverli</a:t>
            </a:r>
            <a:endParaRPr lang="en-US" sz="16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tx1"/>
                </a:solidFill>
              </a:rPr>
              <a:t>Visualizzare</a:t>
            </a:r>
            <a:r>
              <a:rPr lang="en-US" sz="1600" dirty="0">
                <a:solidFill>
                  <a:schemeClr val="tx1"/>
                </a:solidFill>
              </a:rPr>
              <a:t> le </a:t>
            </a:r>
            <a:r>
              <a:rPr lang="en-US" sz="1600" dirty="0" err="1">
                <a:solidFill>
                  <a:schemeClr val="tx1"/>
                </a:solidFill>
              </a:rPr>
              <a:t>richieste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inviate</a:t>
            </a:r>
            <a:r>
              <a:rPr lang="en-US" sz="1600" dirty="0">
                <a:solidFill>
                  <a:schemeClr val="tx1"/>
                </a:solidFill>
              </a:rPr>
              <a:t> e quelle </a:t>
            </a:r>
            <a:r>
              <a:rPr lang="en-US" sz="1600" dirty="0" err="1">
                <a:solidFill>
                  <a:schemeClr val="tx1"/>
                </a:solidFill>
              </a:rPr>
              <a:t>ricevute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50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8CAE4AE-A9DF-45AF-9A9C-1712BC634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272060-BC98-4C91-A58F-4DFEC566C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BA2DCB9-0DC0-4109-B2A2-56896E35E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A33555-1142-4AD7-8084-1A99422A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6E4081-1A88-453E-8CCF-B97B0CE20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5B7E0935-6EE8-4C61-AED5-09B9A2A99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EB962BD6-C878-48FF-A75E-DCC7BDA3C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CABF3786-BDE1-4FE5-9967-F6B6131A2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969707A-C75E-4F7F-A5C2-2991C654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0E293989-8389-48CD-85D3-CAEFD5E96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DCF1E8B-9247-45E2-8641-90DA9F7D5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8DF418F-91AD-4E55-AF3B-F28FF459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DBF35BD-D1DA-49B1-AE30-289189DAC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69198BEC-A3B6-4562-AB0F-3E7760026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9AB30D45-77AB-4323-83A2-1A637D07D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1AD137E-7B63-434C-9D0D-5A64BB496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B32BE2D-36DC-4BD0-952E-8FE32A70D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930295E0-AD01-4DB0-9829-AD91BED60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9807E74-6BFD-4EA7-B3F3-92C0728A7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C9EDBF49-4B87-4B6F-BEE6-DDC4A63CE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7738C468-1405-4ED9-8392-F93FA995E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F16402CF-F511-450A-8584-8C8A5B7E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5E5B49A-CFC2-4019-9BA6-528095F78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686" y="795527"/>
            <a:ext cx="4123738" cy="1433323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 sz="3200">
                <a:solidFill>
                  <a:schemeClr val="tx2"/>
                </a:solidFill>
              </a:rPr>
              <a:t>Preferiti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0C6AE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45D550E-A2FE-82C2-E213-6BAA69BE4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8" y="701708"/>
            <a:ext cx="7162382" cy="5479223"/>
          </a:xfrm>
          <a:prstGeom prst="rect">
            <a:avLst/>
          </a:prstGeom>
          <a:ln w="12700"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7293817" y="2338388"/>
            <a:ext cx="4099607" cy="3678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120000"/>
              </a:lnSpc>
              <a:buClr>
                <a:srgbClr val="0C6AED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Nel </a:t>
            </a:r>
            <a:r>
              <a:rPr lang="en-US" dirty="0" err="1">
                <a:solidFill>
                  <a:schemeClr val="tx1"/>
                </a:solidFill>
              </a:rPr>
              <a:t>caso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venisse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quindi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premuto</a:t>
            </a:r>
            <a:r>
              <a:rPr lang="en-US" dirty="0">
                <a:solidFill>
                  <a:schemeClr val="tx1"/>
                </a:solidFill>
              </a:rPr>
              <a:t> il </a:t>
            </a:r>
            <a:r>
              <a:rPr lang="en-US" dirty="0" err="1">
                <a:solidFill>
                  <a:schemeClr val="tx1"/>
                </a:solidFill>
              </a:rPr>
              <a:t>pulsante</a:t>
            </a:r>
            <a:r>
              <a:rPr lang="en-US" dirty="0">
                <a:solidFill>
                  <a:schemeClr val="tx1"/>
                </a:solidFill>
              </a:rPr>
              <a:t> “</a:t>
            </a:r>
            <a:r>
              <a:rPr lang="en-US" dirty="0" err="1">
                <a:solidFill>
                  <a:schemeClr val="tx1"/>
                </a:solidFill>
              </a:rPr>
              <a:t>Mostra</a:t>
            </a:r>
            <a:r>
              <a:rPr lang="en-US" dirty="0">
                <a:solidFill>
                  <a:schemeClr val="tx1"/>
                </a:solidFill>
              </a:rPr>
              <a:t> tutti” (</a:t>
            </a:r>
            <a:r>
              <a:rPr lang="en-US" dirty="0" err="1">
                <a:solidFill>
                  <a:schemeClr val="tx1"/>
                </a:solidFill>
              </a:rPr>
              <a:t>vedi</a:t>
            </a:r>
            <a:r>
              <a:rPr lang="en-US" dirty="0">
                <a:solidFill>
                  <a:schemeClr val="tx1"/>
                </a:solidFill>
              </a:rPr>
              <a:t> slide </a:t>
            </a:r>
            <a:r>
              <a:rPr lang="en-US" dirty="0" err="1">
                <a:solidFill>
                  <a:schemeClr val="tx1"/>
                </a:solidFill>
              </a:rPr>
              <a:t>precedente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verremo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portati</a:t>
            </a:r>
            <a:r>
              <a:rPr lang="en-US" dirty="0">
                <a:solidFill>
                  <a:schemeClr val="tx1"/>
                </a:solidFill>
              </a:rPr>
              <a:t> in </a:t>
            </a:r>
            <a:r>
              <a:rPr lang="en-US" dirty="0" err="1">
                <a:solidFill>
                  <a:schemeClr val="tx1"/>
                </a:solidFill>
              </a:rPr>
              <a:t>questa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nuova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pagina</a:t>
            </a:r>
            <a:r>
              <a:rPr lang="en-US" dirty="0">
                <a:solidFill>
                  <a:schemeClr val="tx1"/>
                </a:solidFill>
              </a:rPr>
              <a:t> del </a:t>
            </a:r>
            <a:r>
              <a:rPr lang="en-US" dirty="0" err="1">
                <a:solidFill>
                  <a:schemeClr val="tx1"/>
                </a:solidFill>
              </a:rPr>
              <a:t>sito</a:t>
            </a:r>
            <a:r>
              <a:rPr lang="en-US" dirty="0">
                <a:solidFill>
                  <a:schemeClr val="tx1"/>
                </a:solidFill>
              </a:rPr>
              <a:t> .</a:t>
            </a:r>
          </a:p>
          <a:p>
            <a:pPr marL="0" indent="-228600" defTabSz="914400">
              <a:lnSpc>
                <a:spcPct val="120000"/>
              </a:lnSpc>
              <a:buClr>
                <a:srgbClr val="0C6AED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Qui </a:t>
            </a:r>
            <a:r>
              <a:rPr lang="en-US" dirty="0" err="1">
                <a:solidFill>
                  <a:schemeClr val="tx1"/>
                </a:solidFill>
              </a:rPr>
              <a:t>sarà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possibile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scorrerli</a:t>
            </a:r>
            <a:r>
              <a:rPr lang="en-US" dirty="0">
                <a:solidFill>
                  <a:schemeClr val="tx1"/>
                </a:solidFill>
              </a:rPr>
              <a:t> tutti, </a:t>
            </a:r>
            <a:r>
              <a:rPr lang="en-US" dirty="0" err="1">
                <a:solidFill>
                  <a:schemeClr val="tx1"/>
                </a:solidFill>
              </a:rPr>
              <a:t>visualizzarne</a:t>
            </a:r>
            <a:r>
              <a:rPr lang="en-US" dirty="0">
                <a:solidFill>
                  <a:schemeClr val="tx1"/>
                </a:solidFill>
              </a:rPr>
              <a:t> solo </a:t>
            </a:r>
            <a:r>
              <a:rPr lang="en-US" dirty="0" err="1">
                <a:solidFill>
                  <a:schemeClr val="tx1"/>
                </a:solidFill>
              </a:rPr>
              <a:t>alcuni</a:t>
            </a:r>
            <a:r>
              <a:rPr lang="en-US" dirty="0">
                <a:solidFill>
                  <a:schemeClr val="tx1"/>
                </a:solidFill>
              </a:rPr>
              <a:t> in base a </a:t>
            </a:r>
            <a:r>
              <a:rPr lang="en-US" dirty="0" err="1">
                <a:solidFill>
                  <a:schemeClr val="tx1"/>
                </a:solidFill>
              </a:rPr>
              <a:t>dei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filtri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giocarci</a:t>
            </a:r>
            <a:r>
              <a:rPr lang="en-US" dirty="0">
                <a:solidFill>
                  <a:schemeClr val="tx1"/>
                </a:solidFill>
              </a:rPr>
              <a:t> e </a:t>
            </a:r>
            <a:r>
              <a:rPr lang="en-US" dirty="0" err="1">
                <a:solidFill>
                  <a:schemeClr val="tx1"/>
                </a:solidFill>
              </a:rPr>
              <a:t>toglierli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preferiti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facendo</a:t>
            </a:r>
            <a:r>
              <a:rPr lang="en-US" dirty="0">
                <a:solidFill>
                  <a:schemeClr val="tx1"/>
                </a:solidFill>
              </a:rPr>
              <a:t> mouse-over)</a:t>
            </a:r>
          </a:p>
        </p:txBody>
      </p:sp>
    </p:spTree>
    <p:extLst>
      <p:ext uri="{BB962C8B-B14F-4D97-AF65-F5344CB8AC3E}">
        <p14:creationId xmlns:p14="http://schemas.microsoft.com/office/powerpoint/2010/main" val="638741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E56CF3-26B9-4D5A-96C0-31E3E53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61D94F-EA5C-4330-8A35-483A7E589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8BF6168A-9E65-4524-A92C-534967C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03494CE7-F2DE-46D5-AC7D-30071BCC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91F5A2CE-439D-4922-961F-6A986BDF2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DC9BAAB3-1FB8-4A81-863E-A05ED7828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FA50AFC3-F23E-4058-8D71-9BD07AEA2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182B2B33-19FD-402E-8E35-A8E867FB9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0FA38FB1-0238-4631-84CC-766DC76EE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4516460F-0122-450D-8257-E27F8E553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95CF39E3-8AA8-482D-9C7E-B472D289F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297A3F66-FF49-4C69-91A4-018DFDCA4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EF2CA154-6FAF-4F24-833A-C327B1030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45E949B0-6D59-4E0C-A2F6-6D9884204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E77593D-3B3D-4BEC-9B83-C7556559C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FB8550CF-4B41-4509-9CBF-E0EEFEB94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50DA9124-2618-4DA7-AE4A-B228BD9C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741AAD5-45BA-4FDA-AEDF-3337296BC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BB56D020-0FBC-4705-9EF0-009EE9E7B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5DD03962-6BCE-4284-B97A-851C4BC69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BFC97152-3801-4E0D-B746-0F7DFBC6D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9FFD9BF-F64C-425B-8E0B-CA0F1B466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C6ED711B-36ED-4173-AB44-8C86ADF0F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256F45B4-234D-4F59-AF8D-9A8AFB94D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8E6E23-45CE-445A-904E-62F785DA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557" y="0"/>
            <a:ext cx="4640799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B72822-0207-DA16-4180-AB9CC65FAA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7" b="-4"/>
          <a:stretch/>
        </p:blipFill>
        <p:spPr>
          <a:xfrm>
            <a:off x="8086242" y="320041"/>
            <a:ext cx="3566439" cy="295077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2" name="Isosceles Triangle 22">
            <a:extLst>
              <a:ext uri="{FF2B5EF4-FFF2-40B4-BE49-F238E27FC236}">
                <a16:creationId xmlns:a16="http://schemas.microsoft.com/office/drawing/2014/main" id="{E5FE8003-E652-491E-9169-0097F83C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C66091-68FA-4006-8A27-64016814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z="3600"/>
              <a:t>Parental Control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873102" y="2789239"/>
            <a:ext cx="5768442" cy="2683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12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FE"/>
                </a:solidFill>
              </a:rPr>
              <a:t>Se </a:t>
            </a:r>
            <a:r>
              <a:rPr lang="en-US" sz="1600" dirty="0" err="1">
                <a:solidFill>
                  <a:srgbClr val="FFFFFE"/>
                </a:solidFill>
              </a:rPr>
              <a:t>si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vuole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accedere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alla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sezione</a:t>
            </a:r>
            <a:r>
              <a:rPr lang="en-US" sz="1600" dirty="0">
                <a:solidFill>
                  <a:srgbClr val="FFFFFE"/>
                </a:solidFill>
              </a:rPr>
              <a:t> "Parental Control </a:t>
            </a:r>
            <a:r>
              <a:rPr lang="en-US" sz="1600" dirty="0" err="1">
                <a:solidFill>
                  <a:srgbClr val="FFFFFE"/>
                </a:solidFill>
              </a:rPr>
              <a:t>c’è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bisogno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della</a:t>
            </a:r>
            <a:r>
              <a:rPr lang="en-US" sz="1600" dirty="0">
                <a:solidFill>
                  <a:srgbClr val="FFFFFE"/>
                </a:solidFill>
              </a:rPr>
              <a:t> password di accesso del </a:t>
            </a:r>
            <a:r>
              <a:rPr lang="en-US" sz="1600" dirty="0" err="1">
                <a:solidFill>
                  <a:srgbClr val="FFFFFE"/>
                </a:solidFill>
              </a:rPr>
              <a:t>supervisore</a:t>
            </a:r>
            <a:r>
              <a:rPr lang="en-US" sz="1600" dirty="0">
                <a:solidFill>
                  <a:srgbClr val="FFFFFE"/>
                </a:solidFill>
              </a:rPr>
              <a:t> (</a:t>
            </a:r>
            <a:r>
              <a:rPr lang="en-US" sz="1600" dirty="0" err="1">
                <a:solidFill>
                  <a:srgbClr val="FFFFFE"/>
                </a:solidFill>
              </a:rPr>
              <a:t>diversa</a:t>
            </a:r>
            <a:r>
              <a:rPr lang="en-US" sz="1600" dirty="0">
                <a:solidFill>
                  <a:srgbClr val="FFFFFE"/>
                </a:solidFill>
              </a:rPr>
              <a:t> da </a:t>
            </a:r>
            <a:r>
              <a:rPr lang="en-US" sz="1600" dirty="0" err="1">
                <a:solidFill>
                  <a:srgbClr val="FFFFFE"/>
                </a:solidFill>
              </a:rPr>
              <a:t>quella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dell’account</a:t>
            </a:r>
            <a:r>
              <a:rPr lang="en-US" sz="1600" dirty="0">
                <a:solidFill>
                  <a:srgbClr val="FFFFFE"/>
                </a:solidFill>
              </a:rPr>
              <a:t> del bambino).</a:t>
            </a:r>
          </a:p>
          <a:p>
            <a:pPr marL="0" indent="-228600" defTabSz="914400">
              <a:lnSpc>
                <a:spcPct val="12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FE"/>
                </a:solidFill>
              </a:rPr>
              <a:t>Come </a:t>
            </a:r>
            <a:r>
              <a:rPr lang="en-US" sz="1600" dirty="0" err="1">
                <a:solidFill>
                  <a:srgbClr val="FFFFFE"/>
                </a:solidFill>
              </a:rPr>
              <a:t>si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può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vedere</a:t>
            </a:r>
            <a:r>
              <a:rPr lang="en-US" sz="1600" dirty="0">
                <a:solidFill>
                  <a:srgbClr val="FFFFFE"/>
                </a:solidFill>
              </a:rPr>
              <a:t> è </a:t>
            </a:r>
            <a:r>
              <a:rPr lang="en-US" sz="1600" dirty="0" err="1">
                <a:solidFill>
                  <a:srgbClr val="FFFFFE"/>
                </a:solidFill>
              </a:rPr>
              <a:t>possibile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impostare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dei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limiti</a:t>
            </a:r>
            <a:r>
              <a:rPr lang="en-US" sz="1600" dirty="0">
                <a:solidFill>
                  <a:srgbClr val="FFFFFE"/>
                </a:solidFill>
              </a:rPr>
              <a:t> al </a:t>
            </a:r>
            <a:r>
              <a:rPr lang="en-US" sz="1600" dirty="0" err="1">
                <a:solidFill>
                  <a:srgbClr val="FFFFFE"/>
                </a:solidFill>
              </a:rPr>
              <a:t>giocatore</a:t>
            </a:r>
            <a:r>
              <a:rPr lang="en-US" sz="1600" dirty="0">
                <a:solidFill>
                  <a:srgbClr val="FFFFFE"/>
                </a:solidFill>
              </a:rPr>
              <a:t> come il tempo di </a:t>
            </a:r>
            <a:r>
              <a:rPr lang="en-US" sz="1600" dirty="0" err="1">
                <a:solidFill>
                  <a:srgbClr val="FFFFFE"/>
                </a:solidFill>
              </a:rPr>
              <a:t>utilizzo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sul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sito</a:t>
            </a:r>
            <a:r>
              <a:rPr lang="en-US" sz="1600" dirty="0">
                <a:solidFill>
                  <a:srgbClr val="FFFFFE"/>
                </a:solidFill>
              </a:rPr>
              <a:t>, </a:t>
            </a:r>
            <a:r>
              <a:rPr lang="en-US" sz="1600" dirty="0" err="1">
                <a:solidFill>
                  <a:srgbClr val="FFFFFE"/>
                </a:solidFill>
              </a:rPr>
              <a:t>l'età</a:t>
            </a:r>
            <a:r>
              <a:rPr lang="en-US" sz="1600" dirty="0">
                <a:solidFill>
                  <a:srgbClr val="FFFFFE"/>
                </a:solidFill>
              </a:rPr>
              <a:t>, </a:t>
            </a:r>
            <a:r>
              <a:rPr lang="en-US" sz="1600" dirty="0" err="1">
                <a:solidFill>
                  <a:srgbClr val="FFFFFE"/>
                </a:solidFill>
              </a:rPr>
              <a:t>vietare</a:t>
            </a:r>
            <a:r>
              <a:rPr lang="en-US" sz="1600" dirty="0">
                <a:solidFill>
                  <a:srgbClr val="FFFFFE"/>
                </a:solidFill>
              </a:rPr>
              <a:t> determinate </a:t>
            </a:r>
            <a:r>
              <a:rPr lang="en-US" sz="1600" dirty="0" err="1">
                <a:solidFill>
                  <a:srgbClr val="FFFFFE"/>
                </a:solidFill>
              </a:rPr>
              <a:t>categorie</a:t>
            </a:r>
            <a:r>
              <a:rPr lang="en-US" sz="1600" dirty="0">
                <a:solidFill>
                  <a:srgbClr val="FFFFFE"/>
                </a:solidFill>
              </a:rPr>
              <a:t> e </a:t>
            </a:r>
            <a:r>
              <a:rPr lang="en-US" sz="1600" dirty="0" err="1">
                <a:solidFill>
                  <a:srgbClr val="FFFFFE"/>
                </a:solidFill>
              </a:rPr>
              <a:t>limitare</a:t>
            </a:r>
            <a:r>
              <a:rPr lang="en-US" sz="1600" dirty="0">
                <a:solidFill>
                  <a:srgbClr val="FFFFFE"/>
                </a:solidFill>
              </a:rPr>
              <a:t> a </a:t>
            </a:r>
            <a:r>
              <a:rPr lang="en-US" sz="1600" dirty="0" err="1">
                <a:solidFill>
                  <a:srgbClr val="FFFFFE"/>
                </a:solidFill>
              </a:rPr>
              <a:t>mostrare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giochi</a:t>
            </a:r>
            <a:r>
              <a:rPr lang="en-US" sz="1600" dirty="0">
                <a:solidFill>
                  <a:srgbClr val="FFFFFE"/>
                </a:solidFill>
              </a:rPr>
              <a:t> di </a:t>
            </a:r>
            <a:r>
              <a:rPr lang="en-US" sz="1600" dirty="0" err="1">
                <a:solidFill>
                  <a:srgbClr val="FFFFFE"/>
                </a:solidFill>
              </a:rPr>
              <a:t>alcune</a:t>
            </a:r>
            <a:r>
              <a:rPr lang="en-US" sz="1600" dirty="0">
                <a:solidFill>
                  <a:srgbClr val="FFFFFE"/>
                </a:solidFill>
              </a:rPr>
              <a:t> </a:t>
            </a:r>
            <a:r>
              <a:rPr lang="en-US" sz="1600" dirty="0" err="1">
                <a:solidFill>
                  <a:srgbClr val="FFFFFE"/>
                </a:solidFill>
              </a:rPr>
              <a:t>categorie</a:t>
            </a:r>
            <a:endParaRPr lang="en-US" sz="1600" dirty="0">
              <a:solidFill>
                <a:srgbClr val="FFFFFE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949AE96-776E-D90D-0C24-1A82975D2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" r="-6" b="5933"/>
          <a:stretch/>
        </p:blipFill>
        <p:spPr>
          <a:xfrm>
            <a:off x="8083610" y="3587191"/>
            <a:ext cx="3571397" cy="295487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879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CEF369-1173-7042-3AF2-9011B1F9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B42A2C-E1A1-5174-E93D-08F382DE8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 Gioco.it è uno dei più famosi, se non il più importante e famoso, sito di giochi online per bambini e ragazzi</a:t>
            </a:r>
          </a:p>
          <a:p>
            <a:pPr marL="0" indent="0">
              <a:buNone/>
            </a:pPr>
            <a:endParaRPr lang="it-IT" dirty="0"/>
          </a:p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Il sito comprende la più vasta collezione di giochi sul web (dai giochi educativi ai giochi d’azzardo)</a:t>
            </a:r>
          </a:p>
          <a:p>
            <a:pPr marL="0" indent="0">
              <a:buNone/>
            </a:pPr>
            <a:endParaRPr lang="it-IT" dirty="0"/>
          </a:p>
          <a:p>
            <a:pPr>
              <a:buFont typeface="Wingdings" panose="05000000000000000000" pitchFamily="2" charset="2"/>
              <a:buChar char="Ø"/>
            </a:pPr>
            <a:r>
              <a:rPr lang="it-IT" dirty="0"/>
              <a:t>Abbiamo ridisegnato il design di Gioco.it prendendo a carico le preoccupazioni che i genitori hanno sull’utilizzo del sito </a:t>
            </a:r>
          </a:p>
        </p:txBody>
      </p:sp>
    </p:spTree>
    <p:extLst>
      <p:ext uri="{BB962C8B-B14F-4D97-AF65-F5344CB8AC3E}">
        <p14:creationId xmlns:p14="http://schemas.microsoft.com/office/powerpoint/2010/main" val="2302784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C8A7234-FBC2-47B7-AC1D-38831D542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B29C9C4-5864-4F3A-8E17-0AEC2C5D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3C748A05-EC87-4B74-ABA8-B17CBBEAC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9589B8F0-D324-45BC-8CF3-0149C3871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21702463-7BB6-4AEE-A0AB-EF962460C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03E6C2F8-EA03-4C14-BBC8-E70F466F6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E67EE2A2-9C78-42DC-B46E-F74DE9AF9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7EE95D9A-BB1D-4149-A48D-B24EC328D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E1F9B1B2-0363-48CA-8748-C574C2D5B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5C92872F-38A2-4989-BEF8-A96F06991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6123B691-7D13-4690-AC44-717A8A681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E067A87B-FA12-4E18-9280-91FB3DC7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3E6E6F7D-BF6E-4A3C-99D9-2C41C4469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29C3B07C-0451-4616-8C1C-3254A4100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1AF8233B-3355-410E-8C8A-E09229184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02854882-CFC9-4A44-A7A3-25030012D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CB21A0F6-F978-4365-B7B1-AC4D0FEAA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ACA09E5C-B3F8-4D08-BDD7-CC8E4F1E7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533F1EE0-8D2E-4E68-AD31-A0F84C817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136638E2-E427-49DE-AB2D-BB20F2484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61D40652-D059-4DD1-92F3-B708737D0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EC7C53A7-2E01-44FC-A886-854FC4B3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8F3D084F-FDB7-4382-813B-26387CDFC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B8A2183-F453-4E6E-8464-C94E2F181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E504F6A-B5C8-4DB4-BA83-126416023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Isosceles Triangle 22">
              <a:extLst>
                <a:ext uri="{FF2B5EF4-FFF2-40B4-BE49-F238E27FC236}">
                  <a16:creationId xmlns:a16="http://schemas.microsoft.com/office/drawing/2014/main" id="{841DC036-42A4-4EAB-9ECA-996AA2EB4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460329B-A06A-42FA-AB18-AC67479C7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Prima e dopo: Homepage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5121934" y="210637"/>
            <a:ext cx="6281873" cy="2393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La homepage del </a:t>
            </a:r>
            <a:r>
              <a:rPr lang="en-US" sz="1500" dirty="0" err="1">
                <a:solidFill>
                  <a:schemeClr val="tx1"/>
                </a:solidFill>
              </a:rPr>
              <a:t>sito</a:t>
            </a:r>
            <a:r>
              <a:rPr lang="en-US" sz="1500" dirty="0">
                <a:solidFill>
                  <a:schemeClr val="tx1"/>
                </a:solidFill>
              </a:rPr>
              <a:t> è divisa in:</a:t>
            </a: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Header -&gt; il menu è </a:t>
            </a:r>
            <a:r>
              <a:rPr lang="en-US" sz="1500" dirty="0" err="1">
                <a:solidFill>
                  <a:schemeClr val="tx1"/>
                </a:solidFill>
              </a:rPr>
              <a:t>stato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rimpiazzato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dalla</a:t>
            </a:r>
            <a:r>
              <a:rPr lang="en-US" sz="1500" dirty="0">
                <a:solidFill>
                  <a:schemeClr val="tx1"/>
                </a:solidFill>
              </a:rPr>
              <a:t> Toast Icon, il </a:t>
            </a:r>
            <a:r>
              <a:rPr lang="en-US" sz="1500" dirty="0" err="1">
                <a:solidFill>
                  <a:schemeClr val="tx1"/>
                </a:solidFill>
              </a:rPr>
              <a:t>pannello</a:t>
            </a:r>
            <a:r>
              <a:rPr lang="en-US" sz="1500" dirty="0">
                <a:solidFill>
                  <a:schemeClr val="tx1"/>
                </a:solidFill>
              </a:rPr>
              <a:t> di </a:t>
            </a:r>
            <a:r>
              <a:rPr lang="en-US" sz="1500" dirty="0" err="1">
                <a:solidFill>
                  <a:schemeClr val="tx1"/>
                </a:solidFill>
              </a:rPr>
              <a:t>ricerca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verrà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mostrato</a:t>
            </a:r>
            <a:r>
              <a:rPr lang="en-US" sz="1500" dirty="0">
                <a:solidFill>
                  <a:schemeClr val="tx1"/>
                </a:solidFill>
              </a:rPr>
              <a:t> solo al click </a:t>
            </a:r>
            <a:r>
              <a:rPr lang="en-US" sz="1500" dirty="0" err="1">
                <a:solidFill>
                  <a:schemeClr val="tx1"/>
                </a:solidFill>
              </a:rPr>
              <a:t>nell'apposita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icona</a:t>
            </a:r>
            <a:endParaRPr lang="en-US" sz="15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500" dirty="0" err="1">
                <a:solidFill>
                  <a:schemeClr val="tx1"/>
                </a:solidFill>
              </a:rPr>
              <a:t>Corpo</a:t>
            </a:r>
            <a:r>
              <a:rPr lang="en-US" sz="1500" dirty="0">
                <a:solidFill>
                  <a:schemeClr val="tx1"/>
                </a:solidFill>
              </a:rPr>
              <a:t> -&gt; </a:t>
            </a:r>
            <a:r>
              <a:rPr lang="en-US" sz="1500" dirty="0" err="1">
                <a:solidFill>
                  <a:schemeClr val="tx1"/>
                </a:solidFill>
              </a:rPr>
              <a:t>versione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organizzata</a:t>
            </a:r>
            <a:r>
              <a:rPr lang="en-US" sz="1500" dirty="0">
                <a:solidFill>
                  <a:schemeClr val="tx1"/>
                </a:solidFill>
              </a:rPr>
              <a:t> in </a:t>
            </a:r>
            <a:r>
              <a:rPr lang="en-US" sz="1500" dirty="0" err="1">
                <a:solidFill>
                  <a:schemeClr val="tx1"/>
                </a:solidFill>
              </a:rPr>
              <a:t>liste</a:t>
            </a:r>
            <a:r>
              <a:rPr lang="en-US" sz="1500" dirty="0">
                <a:solidFill>
                  <a:schemeClr val="tx1"/>
                </a:solidFill>
              </a:rPr>
              <a:t> e </a:t>
            </a:r>
            <a:r>
              <a:rPr lang="en-US" sz="1500" dirty="0" err="1">
                <a:solidFill>
                  <a:schemeClr val="tx1"/>
                </a:solidFill>
              </a:rPr>
              <a:t>aggiunta</a:t>
            </a:r>
            <a:r>
              <a:rPr lang="en-US" sz="1500" dirty="0">
                <a:solidFill>
                  <a:schemeClr val="tx1"/>
                </a:solidFill>
              </a:rPr>
              <a:t> la </a:t>
            </a:r>
            <a:r>
              <a:rPr lang="en-US" sz="1500" dirty="0" err="1">
                <a:solidFill>
                  <a:schemeClr val="tx1"/>
                </a:solidFill>
              </a:rPr>
              <a:t>sezione</a:t>
            </a:r>
            <a:r>
              <a:rPr lang="en-US" sz="1500" dirty="0">
                <a:solidFill>
                  <a:schemeClr val="tx1"/>
                </a:solidFill>
              </a:rPr>
              <a:t> «Gioco del </a:t>
            </a:r>
            <a:r>
              <a:rPr lang="en-US" sz="1500" dirty="0" err="1">
                <a:solidFill>
                  <a:schemeClr val="tx1"/>
                </a:solidFill>
              </a:rPr>
              <a:t>giorno</a:t>
            </a:r>
            <a:r>
              <a:rPr lang="en-US" sz="1500" dirty="0">
                <a:solidFill>
                  <a:schemeClr val="tx1"/>
                </a:solidFill>
              </a:rPr>
              <a:t>». </a:t>
            </a:r>
            <a:r>
              <a:rPr lang="en-US" sz="1500" dirty="0" err="1">
                <a:solidFill>
                  <a:schemeClr val="tx1"/>
                </a:solidFill>
              </a:rPr>
              <a:t>Sono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stati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aggiunti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delle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informazioni</a:t>
            </a:r>
            <a:r>
              <a:rPr lang="en-US" sz="1500" dirty="0">
                <a:solidFill>
                  <a:schemeClr val="tx1"/>
                </a:solidFill>
              </a:rPr>
              <a:t> ai </a:t>
            </a:r>
            <a:r>
              <a:rPr lang="en-US" sz="1500" dirty="0" err="1">
                <a:solidFill>
                  <a:schemeClr val="tx1"/>
                </a:solidFill>
              </a:rPr>
              <a:t>giochi</a:t>
            </a:r>
            <a:endParaRPr lang="en-US" sz="1500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Footer -&gt; </a:t>
            </a:r>
            <a:r>
              <a:rPr lang="en-US" sz="1500" dirty="0" err="1">
                <a:solidFill>
                  <a:schemeClr val="tx1"/>
                </a:solidFill>
              </a:rPr>
              <a:t>rimasto</a:t>
            </a:r>
            <a:r>
              <a:rPr lang="en-US" sz="1500" dirty="0">
                <a:solidFill>
                  <a:schemeClr val="tx1"/>
                </a:solidFill>
              </a:rPr>
              <a:t> simile</a:t>
            </a:r>
          </a:p>
          <a:p>
            <a:pPr marL="0"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555C88A-BC04-4A54-A56D-A033666FC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265" y="3672400"/>
            <a:ext cx="6269015" cy="23840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1AFD637-1DB7-290E-70E8-C25AFE26D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53" y="2275661"/>
            <a:ext cx="2924135" cy="4447356"/>
          </a:xfrm>
          <a:prstGeom prst="rect">
            <a:avLst/>
          </a:prstGeom>
          <a:ln w="9525">
            <a:noFill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5583081-AD3C-7C8B-84A9-665067FFA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84" y="3642439"/>
            <a:ext cx="4570395" cy="2410883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619781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20F21AEA-57E7-478E-AF43-AB2FC841F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5B466EC-DCA4-497B-ADC6-2FD9CBDF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45609FA5-C2C9-416D-890D-6F6110B7F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37B8C674-C635-4D8A-9FAB-F05E63939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C2FDB9A6-669C-40CB-87C7-97924A5BD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">
              <a:extLst>
                <a:ext uri="{FF2B5EF4-FFF2-40B4-BE49-F238E27FC236}">
                  <a16:creationId xmlns:a16="http://schemas.microsoft.com/office/drawing/2014/main" id="{521AC643-CB4D-4F5A-86E5-C223BE3F1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">
              <a:extLst>
                <a:ext uri="{FF2B5EF4-FFF2-40B4-BE49-F238E27FC236}">
                  <a16:creationId xmlns:a16="http://schemas.microsoft.com/office/drawing/2014/main" id="{DAE95864-CA74-4B2D-8E88-F73D46E00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F46E0D51-77C9-44E3-A15B-2BB3D376A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283D97A2-376B-48DB-91A9-4B24BACB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1D76E5AF-1DD6-47DD-B9C8-CDF462942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D4A2BF2F-2AF2-4F53-A15A-EF948787D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80BB3D11-0AAD-4552-A768-6B43C8D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ECB66567-FE7B-4E2E-913B-91427FEE6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C39FA8FA-0C33-478A-A1B2-76FFFB62B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AF7A05E2-F97C-444D-997E-52F65E82C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C5BD11D6-96C5-4152-9766-B51D3B7F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9">
              <a:extLst>
                <a:ext uri="{FF2B5EF4-FFF2-40B4-BE49-F238E27FC236}">
                  <a16:creationId xmlns:a16="http://schemas.microsoft.com/office/drawing/2014/main" id="{A23F3B88-4AA2-4CA3-9162-A235865BC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0">
              <a:extLst>
                <a:ext uri="{FF2B5EF4-FFF2-40B4-BE49-F238E27FC236}">
                  <a16:creationId xmlns:a16="http://schemas.microsoft.com/office/drawing/2014/main" id="{949C412E-0973-438A-8206-EC08DC0D4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1">
              <a:extLst>
                <a:ext uri="{FF2B5EF4-FFF2-40B4-BE49-F238E27FC236}">
                  <a16:creationId xmlns:a16="http://schemas.microsoft.com/office/drawing/2014/main" id="{2A7D18B9-0BA5-4D24-8EA4-16E7D75C8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2">
              <a:extLst>
                <a:ext uri="{FF2B5EF4-FFF2-40B4-BE49-F238E27FC236}">
                  <a16:creationId xmlns:a16="http://schemas.microsoft.com/office/drawing/2014/main" id="{6B705E05-4BBF-437A-8B17-191C91870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3">
              <a:extLst>
                <a:ext uri="{FF2B5EF4-FFF2-40B4-BE49-F238E27FC236}">
                  <a16:creationId xmlns:a16="http://schemas.microsoft.com/office/drawing/2014/main" id="{86E407D4-1D4C-4226-96F3-F7700BCB6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4">
              <a:extLst>
                <a:ext uri="{FF2B5EF4-FFF2-40B4-BE49-F238E27FC236}">
                  <a16:creationId xmlns:a16="http://schemas.microsoft.com/office/drawing/2014/main" id="{F89E5D39-D3C1-4846-B010-51F49EC4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5">
              <a:extLst>
                <a:ext uri="{FF2B5EF4-FFF2-40B4-BE49-F238E27FC236}">
                  <a16:creationId xmlns:a16="http://schemas.microsoft.com/office/drawing/2014/main" id="{99B00BC9-9F78-4BFC-8464-A866A30CB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E8F4B49-0EA1-4FC6-9E48-72204630E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E64A03F-C92C-4E25-B7AE-CA766A18A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Isosceles Triangle 22">
              <a:extLst>
                <a:ext uri="{FF2B5EF4-FFF2-40B4-BE49-F238E27FC236}">
                  <a16:creationId xmlns:a16="http://schemas.microsoft.com/office/drawing/2014/main" id="{2607715A-7740-4986-8FEE-2E7272DE6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22BCD06-E4B2-444A-AEB3-23B77ABA1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dirty="0"/>
              <a:t>Prima e dopo:</a:t>
            </a:r>
            <a:br>
              <a:rPr lang="en-US" dirty="0"/>
            </a:br>
            <a:r>
              <a:rPr lang="en-US" dirty="0"/>
              <a:t>Login e </a:t>
            </a:r>
            <a:r>
              <a:rPr lang="en-US" dirty="0" err="1"/>
              <a:t>Registrazione</a:t>
            </a:r>
            <a:endParaRPr lang="en-US" dirty="0"/>
          </a:p>
        </p:txBody>
      </p:sp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3B17968E-D407-428A-A8C9-99834F337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017" y="803186"/>
            <a:ext cx="6272263" cy="29783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BEDC4FE-1065-75D2-D767-6C5BE0FCE5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" r="2572"/>
          <a:stretch/>
        </p:blipFill>
        <p:spPr>
          <a:xfrm>
            <a:off x="6047886" y="42269"/>
            <a:ext cx="3042629" cy="6818496"/>
          </a:xfrm>
          <a:prstGeom prst="rect">
            <a:avLst/>
          </a:prstGeom>
          <a:ln w="9525">
            <a:noFill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94822F9-C89E-BC24-9A43-BEEE204D21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" r="8848"/>
          <a:stretch/>
        </p:blipFill>
        <p:spPr>
          <a:xfrm>
            <a:off x="9119209" y="-2765"/>
            <a:ext cx="3042629" cy="6851160"/>
          </a:xfrm>
          <a:prstGeom prst="rect">
            <a:avLst/>
          </a:prstGeom>
          <a:ln w="9525">
            <a:noFill/>
          </a:ln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297804" y="5158411"/>
            <a:ext cx="6281873" cy="1783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12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La </a:t>
            </a:r>
            <a:r>
              <a:rPr lang="en-US" dirty="0" err="1">
                <a:solidFill>
                  <a:schemeClr val="tx1"/>
                </a:solidFill>
              </a:rPr>
              <a:t>sezione</a:t>
            </a:r>
            <a:r>
              <a:rPr lang="en-US" dirty="0">
                <a:solidFill>
                  <a:schemeClr val="tx1"/>
                </a:solidFill>
              </a:rPr>
              <a:t> di Login è </a:t>
            </a:r>
            <a:r>
              <a:rPr lang="en-US" dirty="0" err="1">
                <a:solidFill>
                  <a:schemeClr val="tx1"/>
                </a:solidFill>
              </a:rPr>
              <a:t>rimasta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n-US" dirty="0" err="1">
                <a:solidFill>
                  <a:schemeClr val="tx1"/>
                </a:solidFill>
              </a:rPr>
              <a:t>stessa</a:t>
            </a:r>
            <a:r>
              <a:rPr lang="en-US" dirty="0">
                <a:solidFill>
                  <a:schemeClr val="tx1"/>
                </a:solidFill>
              </a:rPr>
              <a:t>, ma </a:t>
            </a:r>
            <a:r>
              <a:rPr lang="en-US" dirty="0" err="1">
                <a:solidFill>
                  <a:schemeClr val="tx1"/>
                </a:solidFill>
              </a:rPr>
              <a:t>abbiamo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cambiato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n-US" dirty="0" err="1">
                <a:solidFill>
                  <a:schemeClr val="tx1"/>
                </a:solidFill>
              </a:rPr>
              <a:t>sezione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Registrazione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aggiungendo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n-US" dirty="0" err="1">
                <a:solidFill>
                  <a:schemeClr val="tx1"/>
                </a:solidFill>
              </a:rPr>
              <a:t>parte</a:t>
            </a:r>
            <a:r>
              <a:rPr lang="en-US" dirty="0">
                <a:solidFill>
                  <a:schemeClr val="tx1"/>
                </a:solidFill>
              </a:rPr>
              <a:t> del Parental Control</a:t>
            </a:r>
          </a:p>
          <a:p>
            <a:pPr marL="0" indent="-228600" defTabSz="914400">
              <a:lnSpc>
                <a:spcPct val="120000"/>
              </a:lnSpc>
              <a:buSzPct val="110000"/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842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Barra di ricerca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6195FE-90DB-BDB6-FB0D-BB3EE7461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0" y="169662"/>
            <a:ext cx="3338572" cy="408388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F868D4-E508-C412-1587-5338A5281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67" y="867132"/>
            <a:ext cx="4105253" cy="268894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A7AF0C-0880-F77C-FD3C-427A8E146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07" y="146128"/>
            <a:ext cx="3215755" cy="4057734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5118447" y="4767660"/>
            <a:ext cx="6281873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Durante la </a:t>
            </a:r>
            <a:r>
              <a:rPr lang="en-US" dirty="0" err="1">
                <a:solidFill>
                  <a:schemeClr val="tx1"/>
                </a:solidFill>
              </a:rPr>
              <a:t>digitazione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verranno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mostrati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risultati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più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pertinenti</a:t>
            </a:r>
            <a:r>
              <a:rPr lang="en-US" dirty="0">
                <a:solidFill>
                  <a:schemeClr val="tx1"/>
                </a:solidFill>
              </a:rPr>
              <a:t> rispetto a </a:t>
            </a:r>
            <a:r>
              <a:rPr lang="en-US" dirty="0" err="1">
                <a:solidFill>
                  <a:schemeClr val="tx1"/>
                </a:solidFill>
              </a:rPr>
              <a:t>quella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ricerca</a:t>
            </a:r>
            <a:endParaRPr lang="en-US" dirty="0">
              <a:solidFill>
                <a:schemeClr val="tx1"/>
              </a:solidFill>
            </a:endParaRP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In </a:t>
            </a:r>
            <a:r>
              <a:rPr lang="en-US" dirty="0" err="1">
                <a:solidFill>
                  <a:schemeClr val="tx1"/>
                </a:solidFill>
              </a:rPr>
              <a:t>caso</a:t>
            </a:r>
            <a:r>
              <a:rPr lang="en-US" dirty="0">
                <a:solidFill>
                  <a:schemeClr val="tx1"/>
                </a:solidFill>
              </a:rPr>
              <a:t> non </a:t>
            </a:r>
            <a:r>
              <a:rPr lang="en-US" dirty="0" err="1">
                <a:solidFill>
                  <a:schemeClr val="tx1"/>
                </a:solidFill>
              </a:rPr>
              <a:t>fossero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sufficienti</a:t>
            </a:r>
            <a:r>
              <a:rPr lang="en-US" dirty="0">
                <a:solidFill>
                  <a:schemeClr val="tx1"/>
                </a:solidFill>
              </a:rPr>
              <a:t> il </a:t>
            </a:r>
            <a:r>
              <a:rPr lang="en-US" dirty="0" err="1">
                <a:solidFill>
                  <a:schemeClr val="tx1"/>
                </a:solidFill>
              </a:rPr>
              <a:t>bottone</a:t>
            </a:r>
            <a:r>
              <a:rPr lang="en-US" dirty="0">
                <a:solidFill>
                  <a:schemeClr val="tx1"/>
                </a:solidFill>
              </a:rPr>
              <a:t> '</a:t>
            </a:r>
            <a:r>
              <a:rPr lang="en-US" dirty="0" err="1">
                <a:solidFill>
                  <a:schemeClr val="tx1"/>
                </a:solidFill>
              </a:rPr>
              <a:t>Mostra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altri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risultati</a:t>
            </a:r>
            <a:r>
              <a:rPr lang="en-US" dirty="0">
                <a:solidFill>
                  <a:schemeClr val="tx1"/>
                </a:solidFill>
              </a:rPr>
              <a:t>' </a:t>
            </a:r>
            <a:r>
              <a:rPr lang="en-US" dirty="0" err="1">
                <a:solidFill>
                  <a:schemeClr val="tx1"/>
                </a:solidFill>
              </a:rPr>
              <a:t>reindirizzerà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alla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pagina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contenti</a:t>
            </a:r>
            <a:r>
              <a:rPr lang="en-US" dirty="0">
                <a:solidFill>
                  <a:schemeClr val="tx1"/>
                </a:solidFill>
              </a:rPr>
              <a:t> tutti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risultati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quella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ricerca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nella</a:t>
            </a:r>
            <a:r>
              <a:rPr lang="en-US" dirty="0">
                <a:solidFill>
                  <a:schemeClr val="tx1"/>
                </a:solidFill>
              </a:rPr>
              <a:t> quale è possible </a:t>
            </a:r>
            <a:r>
              <a:rPr lang="en-US" dirty="0" err="1">
                <a:solidFill>
                  <a:schemeClr val="tx1"/>
                </a:solidFill>
              </a:rPr>
              <a:t>ordinare</a:t>
            </a:r>
            <a:r>
              <a:rPr lang="en-US" dirty="0">
                <a:solidFill>
                  <a:schemeClr val="tx1"/>
                </a:solidFill>
              </a:rPr>
              <a:t> e </a:t>
            </a:r>
            <a:r>
              <a:rPr lang="en-US" dirty="0" err="1">
                <a:solidFill>
                  <a:schemeClr val="tx1"/>
                </a:solidFill>
              </a:rPr>
              <a:t>filtrare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risultati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52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/>
              <a:t>Menu categorie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30EAC0B-B46D-6FEF-B797-AABBC2A15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670" b="13429"/>
          <a:stretch/>
        </p:blipFill>
        <p:spPr>
          <a:xfrm>
            <a:off x="2606939" y="202237"/>
            <a:ext cx="6751632" cy="4097567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5118447" y="4767660"/>
            <a:ext cx="6281873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300">
                <a:solidFill>
                  <a:schemeClr val="tx1"/>
                </a:solidFill>
              </a:rPr>
              <a:t>Facendo click su di una categoria viene aperta una piccola finestra che illustra i primi quattro giochi in tendenza e diverse sottocategorie</a:t>
            </a: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300">
                <a:solidFill>
                  <a:schemeClr val="tx1"/>
                </a:solidFill>
              </a:rPr>
              <a:t>Cliccando su di una sottocategoria si andrà nella schermata delle sottocategorie (vedere slide successiva)</a:t>
            </a:r>
          </a:p>
          <a:p>
            <a:pPr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300">
                <a:solidFill>
                  <a:schemeClr val="tx1"/>
                </a:solidFill>
              </a:rPr>
              <a:t>Oppure si può cliccare su "Visualizza tutti i giochi di sport" e l'utente verrà reindirizzato sulla schermata della categorie (vedere slide successiva)</a:t>
            </a:r>
          </a:p>
        </p:txBody>
      </p:sp>
    </p:spTree>
    <p:extLst>
      <p:ext uri="{BB962C8B-B14F-4D97-AF65-F5344CB8AC3E}">
        <p14:creationId xmlns:p14="http://schemas.microsoft.com/office/powerpoint/2010/main" val="1828652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Categorie</a:t>
            </a:r>
            <a:r>
              <a:rPr lang="en-US" dirty="0">
                <a:solidFill>
                  <a:schemeClr val="tx1"/>
                </a:solidFill>
              </a:rPr>
              <a:t> e </a:t>
            </a:r>
            <a:r>
              <a:rPr lang="en-US" dirty="0" err="1">
                <a:solidFill>
                  <a:schemeClr val="tx1"/>
                </a:solidFill>
              </a:rPr>
              <a:t>sottocategorie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C98643-0D78-CA9A-CDE2-42FBA2DB1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80" y="612575"/>
            <a:ext cx="3877971" cy="296664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9C535F2-89B4-397C-0A3C-A151E3FC35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43"/>
          <a:stretch/>
        </p:blipFill>
        <p:spPr>
          <a:xfrm>
            <a:off x="4383476" y="612575"/>
            <a:ext cx="3761232" cy="3003745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4A564C22-5727-8A76-7506-39509E127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76" y="532771"/>
            <a:ext cx="3135521" cy="3436189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5118447" y="4767660"/>
            <a:ext cx="6281873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Qui </a:t>
            </a:r>
            <a:r>
              <a:rPr lang="en-US" sz="1100" dirty="0" err="1">
                <a:solidFill>
                  <a:schemeClr val="tx1"/>
                </a:solidFill>
              </a:rPr>
              <a:t>possiamo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vedere</a:t>
            </a:r>
            <a:r>
              <a:rPr lang="en-US" sz="1100" dirty="0">
                <a:solidFill>
                  <a:schemeClr val="tx1"/>
                </a:solidFill>
              </a:rPr>
              <a:t> le due </a:t>
            </a:r>
            <a:r>
              <a:rPr lang="en-US" sz="1100" dirty="0" err="1">
                <a:solidFill>
                  <a:schemeClr val="tx1"/>
                </a:solidFill>
              </a:rPr>
              <a:t>pagine</a:t>
            </a:r>
            <a:r>
              <a:rPr lang="en-US" sz="1100" dirty="0">
                <a:solidFill>
                  <a:schemeClr val="tx1"/>
                </a:solidFill>
              </a:rPr>
              <a:t> (</a:t>
            </a:r>
            <a:r>
              <a:rPr lang="en-US" sz="1100" dirty="0" err="1">
                <a:solidFill>
                  <a:schemeClr val="tx1"/>
                </a:solidFill>
              </a:rPr>
              <a:t>Categoria</a:t>
            </a:r>
            <a:r>
              <a:rPr lang="en-US" sz="1100" dirty="0">
                <a:solidFill>
                  <a:schemeClr val="tx1"/>
                </a:solidFill>
              </a:rPr>
              <a:t> e </a:t>
            </a:r>
            <a:r>
              <a:rPr lang="en-US" sz="1100" dirty="0" err="1">
                <a:solidFill>
                  <a:schemeClr val="tx1"/>
                </a:solidFill>
              </a:rPr>
              <a:t>Sottocategoria</a:t>
            </a:r>
            <a:r>
              <a:rPr lang="en-US" sz="1100" dirty="0">
                <a:solidFill>
                  <a:schemeClr val="tx1"/>
                </a:solidFill>
              </a:rPr>
              <a:t>) </a:t>
            </a:r>
            <a:r>
              <a:rPr lang="en-US" sz="1100" dirty="0" err="1">
                <a:solidFill>
                  <a:schemeClr val="tx1"/>
                </a:solidFill>
              </a:rPr>
              <a:t>raggiungibili</a:t>
            </a:r>
            <a:r>
              <a:rPr lang="en-US" sz="1100" dirty="0">
                <a:solidFill>
                  <a:schemeClr val="tx1"/>
                </a:solidFill>
              </a:rPr>
              <a:t> come </a:t>
            </a:r>
            <a:r>
              <a:rPr lang="en-US" sz="1100" dirty="0" err="1">
                <a:solidFill>
                  <a:schemeClr val="tx1"/>
                </a:solidFill>
              </a:rPr>
              <a:t>detto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nella</a:t>
            </a:r>
            <a:r>
              <a:rPr lang="en-US" sz="1100" dirty="0">
                <a:solidFill>
                  <a:schemeClr val="tx1"/>
                </a:solidFill>
              </a:rPr>
              <a:t> slide </a:t>
            </a:r>
            <a:r>
              <a:rPr lang="en-US" sz="1100" dirty="0" err="1">
                <a:solidFill>
                  <a:schemeClr val="tx1"/>
                </a:solidFill>
              </a:rPr>
              <a:t>precedente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  <a:p>
            <a:pPr marL="0"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Come </a:t>
            </a:r>
            <a:r>
              <a:rPr lang="en-US" sz="1100" dirty="0" err="1">
                <a:solidFill>
                  <a:schemeClr val="tx1"/>
                </a:solidFill>
              </a:rPr>
              <a:t>si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può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vedere</a:t>
            </a:r>
            <a:r>
              <a:rPr lang="en-US" sz="1100" dirty="0">
                <a:solidFill>
                  <a:schemeClr val="tx1"/>
                </a:solidFill>
              </a:rPr>
              <a:t>, per </a:t>
            </a:r>
            <a:r>
              <a:rPr lang="en-US" sz="1100" dirty="0" err="1">
                <a:solidFill>
                  <a:schemeClr val="tx1"/>
                </a:solidFill>
              </a:rPr>
              <a:t>ogni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categoria</a:t>
            </a:r>
            <a:r>
              <a:rPr lang="en-US" sz="1100" dirty="0">
                <a:solidFill>
                  <a:schemeClr val="tx1"/>
                </a:solidFill>
              </a:rPr>
              <a:t> ci </a:t>
            </a:r>
            <a:r>
              <a:rPr lang="en-US" sz="1100" dirty="0" err="1">
                <a:solidFill>
                  <a:schemeClr val="tx1"/>
                </a:solidFill>
              </a:rPr>
              <a:t>sono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delle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varie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sottocategorie</a:t>
            </a:r>
            <a:r>
              <a:rPr lang="en-US" sz="1100" dirty="0">
                <a:solidFill>
                  <a:schemeClr val="tx1"/>
                </a:solidFill>
              </a:rPr>
              <a:t> con la </a:t>
            </a:r>
            <a:r>
              <a:rPr lang="en-US" sz="1100" dirty="0" err="1">
                <a:solidFill>
                  <a:schemeClr val="tx1"/>
                </a:solidFill>
              </a:rPr>
              <a:t>possibilità</a:t>
            </a:r>
            <a:r>
              <a:rPr lang="en-US" sz="1100" dirty="0">
                <a:solidFill>
                  <a:schemeClr val="tx1"/>
                </a:solidFill>
              </a:rPr>
              <a:t> di </a:t>
            </a:r>
            <a:r>
              <a:rPr lang="en-US" sz="1100" dirty="0" err="1">
                <a:solidFill>
                  <a:schemeClr val="tx1"/>
                </a:solidFill>
              </a:rPr>
              <a:t>scorrere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giochi</a:t>
            </a:r>
            <a:r>
              <a:rPr lang="en-US" sz="1100" dirty="0">
                <a:solidFill>
                  <a:schemeClr val="tx1"/>
                </a:solidFill>
              </a:rPr>
              <a:t>. </a:t>
            </a:r>
            <a:r>
              <a:rPr lang="en-US" sz="1100" dirty="0" err="1">
                <a:solidFill>
                  <a:schemeClr val="tx1"/>
                </a:solidFill>
              </a:rPr>
              <a:t>Facendo</a:t>
            </a:r>
            <a:r>
              <a:rPr lang="en-US" sz="1100" dirty="0">
                <a:solidFill>
                  <a:schemeClr val="tx1"/>
                </a:solidFill>
              </a:rPr>
              <a:t> click </a:t>
            </a:r>
            <a:r>
              <a:rPr lang="en-US" sz="1100" dirty="0" err="1">
                <a:solidFill>
                  <a:schemeClr val="tx1"/>
                </a:solidFill>
              </a:rPr>
              <a:t>sul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nome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della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sottocategoria</a:t>
            </a:r>
            <a:r>
              <a:rPr lang="en-US" sz="1100" dirty="0">
                <a:solidFill>
                  <a:schemeClr val="tx1"/>
                </a:solidFill>
              </a:rPr>
              <a:t>, in </a:t>
            </a:r>
            <a:r>
              <a:rPr lang="en-US" sz="1100" dirty="0" err="1">
                <a:solidFill>
                  <a:schemeClr val="tx1"/>
                </a:solidFill>
              </a:rPr>
              <a:t>tal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caso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verremo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spostati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sulla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pagina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delle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Sottocategorie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  <a:p>
            <a:pPr marL="0" indent="-228600" defTabSz="9144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tx1"/>
                </a:solidFill>
              </a:rPr>
              <a:t>Nella </a:t>
            </a:r>
            <a:r>
              <a:rPr lang="en-US" sz="1100" dirty="0" err="1">
                <a:solidFill>
                  <a:schemeClr val="tx1"/>
                </a:solidFill>
              </a:rPr>
              <a:t>schermata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delle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sottocategorie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sarà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possibile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visualizzare</a:t>
            </a:r>
            <a:r>
              <a:rPr lang="en-US" sz="1100" dirty="0">
                <a:solidFill>
                  <a:schemeClr val="tx1"/>
                </a:solidFill>
              </a:rPr>
              <a:t> tutti 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vari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giochi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scorrendo</a:t>
            </a:r>
            <a:r>
              <a:rPr lang="en-US" sz="1100" dirty="0">
                <a:solidFill>
                  <a:schemeClr val="tx1"/>
                </a:solidFill>
              </a:rPr>
              <a:t> le </a:t>
            </a:r>
            <a:r>
              <a:rPr lang="en-US" sz="1100" dirty="0" err="1">
                <a:solidFill>
                  <a:schemeClr val="tx1"/>
                </a:solidFill>
              </a:rPr>
              <a:t>pagine</a:t>
            </a:r>
            <a:r>
              <a:rPr lang="en-US" sz="1100" dirty="0">
                <a:solidFill>
                  <a:schemeClr val="tx1"/>
                </a:solidFill>
              </a:rPr>
              <a:t> di </a:t>
            </a:r>
            <a:r>
              <a:rPr lang="en-US" sz="1100" dirty="0" err="1">
                <a:solidFill>
                  <a:schemeClr val="tx1"/>
                </a:solidFill>
              </a:rPr>
              <a:t>essi</a:t>
            </a:r>
            <a:r>
              <a:rPr lang="en-US" sz="1100" dirty="0">
                <a:solidFill>
                  <a:schemeClr val="tx1"/>
                </a:solidFill>
              </a:rPr>
              <a:t> e </a:t>
            </a:r>
            <a:r>
              <a:rPr lang="en-US" sz="1100" dirty="0" err="1">
                <a:solidFill>
                  <a:schemeClr val="tx1"/>
                </a:solidFill>
              </a:rPr>
              <a:t>visualizzarli</a:t>
            </a:r>
            <a:r>
              <a:rPr lang="en-US" sz="1100" dirty="0">
                <a:solidFill>
                  <a:schemeClr val="tx1"/>
                </a:solidFill>
              </a:rPr>
              <a:t> in base a </a:t>
            </a:r>
            <a:r>
              <a:rPr lang="en-US" sz="1100" dirty="0" err="1">
                <a:solidFill>
                  <a:schemeClr val="tx1"/>
                </a:solidFill>
              </a:rPr>
              <a:t>diversi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filtri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0800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4980883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Prima e dopo: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Menu profilo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F4D5952-9E9B-3313-C0CF-3BF5A0FD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94" y="18101"/>
            <a:ext cx="6004606" cy="258198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38BF28C-3C66-BCB1-3FC0-7F6C7E861B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4" t="-1" b="2252"/>
          <a:stretch/>
        </p:blipFill>
        <p:spPr>
          <a:xfrm>
            <a:off x="2892077" y="2707708"/>
            <a:ext cx="6004606" cy="1674507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6324600" y="4767660"/>
            <a:ext cx="5075720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12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Cliccando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l’icona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dell’utente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aprirà</a:t>
            </a:r>
            <a:r>
              <a:rPr lang="en-US" dirty="0">
                <a:solidFill>
                  <a:schemeClr val="tx1"/>
                </a:solidFill>
              </a:rPr>
              <a:t> un menu e a </a:t>
            </a:r>
            <a:r>
              <a:rPr lang="en-US" dirty="0" err="1">
                <a:solidFill>
                  <a:schemeClr val="tx1"/>
                </a:solidFill>
              </a:rPr>
              <a:t>partire</a:t>
            </a:r>
            <a:r>
              <a:rPr lang="en-US" dirty="0">
                <a:solidFill>
                  <a:schemeClr val="tx1"/>
                </a:solidFill>
              </a:rPr>
              <a:t> da </a:t>
            </a:r>
            <a:r>
              <a:rPr lang="en-US" dirty="0" err="1">
                <a:solidFill>
                  <a:schemeClr val="tx1"/>
                </a:solidFill>
              </a:rPr>
              <a:t>esso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sarà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possibile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accedere</a:t>
            </a:r>
            <a:r>
              <a:rPr lang="en-US" dirty="0">
                <a:solidFill>
                  <a:schemeClr val="tx1"/>
                </a:solidFill>
              </a:rPr>
              <a:t> al proprio </a:t>
            </a:r>
            <a:r>
              <a:rPr lang="en-US" dirty="0" err="1">
                <a:solidFill>
                  <a:schemeClr val="tx1"/>
                </a:solidFill>
              </a:rPr>
              <a:t>profilo</a:t>
            </a:r>
            <a:r>
              <a:rPr lang="en-US" dirty="0">
                <a:solidFill>
                  <a:schemeClr val="tx1"/>
                </a:solidFill>
              </a:rPr>
              <a:t> e a le </a:t>
            </a:r>
            <a:r>
              <a:rPr lang="en-US" dirty="0" err="1">
                <a:solidFill>
                  <a:schemeClr val="tx1"/>
                </a:solidFill>
              </a:rPr>
              <a:t>sezioni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più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utilizzate</a:t>
            </a:r>
            <a:r>
              <a:rPr lang="en-US" dirty="0">
                <a:solidFill>
                  <a:schemeClr val="tx1"/>
                </a:solidFill>
              </a:rPr>
              <a:t> del </a:t>
            </a:r>
            <a:r>
              <a:rPr lang="en-US" dirty="0" err="1">
                <a:solidFill>
                  <a:schemeClr val="tx1"/>
                </a:solidFill>
              </a:rPr>
              <a:t>profilo</a:t>
            </a:r>
            <a:r>
              <a:rPr lang="en-US" dirty="0">
                <a:solidFill>
                  <a:schemeClr val="tx1"/>
                </a:solidFill>
              </a:rPr>
              <a:t> e, </a:t>
            </a:r>
            <a:r>
              <a:rPr lang="en-US" dirty="0" err="1">
                <a:solidFill>
                  <a:schemeClr val="tx1"/>
                </a:solidFill>
              </a:rPr>
              <a:t>infine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può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disconnettere</a:t>
            </a:r>
            <a:r>
              <a:rPr lang="en-US" dirty="0">
                <a:solidFill>
                  <a:schemeClr val="tx1"/>
                </a:solidFill>
              </a:rPr>
              <a:t> ed </a:t>
            </a:r>
            <a:r>
              <a:rPr lang="en-US" dirty="0" err="1">
                <a:solidFill>
                  <a:schemeClr val="tx1"/>
                </a:solidFill>
              </a:rPr>
              <a:t>uscire</a:t>
            </a:r>
            <a:r>
              <a:rPr lang="en-US" dirty="0">
                <a:solidFill>
                  <a:schemeClr val="tx1"/>
                </a:solidFill>
              </a:rPr>
              <a:t> dal </a:t>
            </a:r>
            <a:r>
              <a:rPr lang="en-US" dirty="0" err="1">
                <a:solidFill>
                  <a:schemeClr val="tx1"/>
                </a:solidFill>
              </a:rPr>
              <a:t>profilo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8692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98E8958-A0BD-4366-8F61-3A496C51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45862C-E73D-4EFB-9DD5-8A5E3473E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D2676ED1-2492-46B6-88D6-C9ED257B7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8A42DCC-C6BA-4B68-9FC4-FEE65399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81ED05C-778D-41F3-9C0E-6DE1D668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EE063861-F6FC-4CC1-A77E-5993E5E25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E1DA2FC-6137-4EC4-B9F4-72264C39D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FE9E3A7-993F-401D-8B16-53BFC6FA2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23757125-5D70-4D7A-B223-2FFC51F5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03C4207E-9457-436F-B9A0-C3CAEBF81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64EE9697-E49F-4E62-8318-9E2DBC6E7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0800120F-70F4-4696-BAFB-BBC0BC576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8D1E1ADB-5BAA-49F4-BE24-044E94104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9D410413-BDE6-4A4E-930A-0ACBBF8CD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0EBF657D-5B37-4F84-8833-C569EAB90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A2DBF00E-BE35-44EC-A95B-8B2EE9233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BA2C8141-5135-467E-B940-D3836B16E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44991C1A-45E7-45C6-8816-BFEDFFCCB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B88BEC13-903F-4318-B5AB-DC23ED2ED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41E259CE-D2C5-4FBC-9FAE-5AB0BBD0E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495CB679-05D8-44D1-8218-C5255295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DFCC6878-2DB4-4497-B668-E75220A2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36254A6B-DCFA-42AD-906C-C43E2CAE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429180E-866D-447C-A170-484000E48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22">
            <a:extLst>
              <a:ext uri="{FF2B5EF4-FFF2-40B4-BE49-F238E27FC236}">
                <a16:creationId xmlns:a16="http://schemas.microsoft.com/office/drawing/2014/main" id="{FEE51AA4-287D-4CB8-8CD4-D6986106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77ACA7-E71A-4888-9EBD-074801D88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CF4B5A-1798-79B4-F381-2E611902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z="3600"/>
              <a:t>Gioco (1/2)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3E63E7C-3831-B26D-53F4-270D80A19201}"/>
              </a:ext>
            </a:extLst>
          </p:cNvPr>
          <p:cNvSpPr txBox="1">
            <a:spLocks/>
          </p:cNvSpPr>
          <p:nvPr/>
        </p:nvSpPr>
        <p:spPr>
          <a:xfrm>
            <a:off x="873102" y="2789239"/>
            <a:ext cx="5768442" cy="2683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0" defTabSz="914400">
              <a:lnSpc>
                <a:spcPct val="12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FFFFFE"/>
                </a:solidFill>
              </a:rPr>
              <a:t>Sono state aggiunte delle informazioni in più per il supervisore (le info sulle caratteristiche del gioco e sull’età), è stata cambiata l’icona dei preferiti (il cuore) e quella di descrizione, gli altri pulsanti rimandano a delle sottosezioni della pagina.</a:t>
            </a:r>
          </a:p>
          <a:p>
            <a:pPr marL="0" indent="-228600" defTabSz="914400">
              <a:lnSpc>
                <a:spcPct val="12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FFFFFE"/>
                </a:solidFill>
              </a:rPr>
              <a:t>È stata tenuta soltanto la sezione orizzontale dei giochi correlati, eliminando quella laterale verticale.</a:t>
            </a:r>
          </a:p>
          <a:p>
            <a:pPr marL="0" indent="-228600" defTabSz="914400">
              <a:lnSpc>
                <a:spcPct val="120000"/>
              </a:lnSpc>
              <a:buSzPct val="110000"/>
              <a:buFont typeface="Wingdings" panose="05000000000000000000" pitchFamily="2" charset="2"/>
              <a:buChar char="§"/>
            </a:pPr>
            <a:endParaRPr lang="en-US" sz="1600">
              <a:solidFill>
                <a:srgbClr val="FFFFFE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DF6337-9683-4A06-B3D5-CB22C7F4F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862" y="-6706"/>
            <a:ext cx="4642138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CE26152-0575-00C0-71CA-66B4D112D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334" y="1326267"/>
            <a:ext cx="4487552" cy="402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72766"/>
      </p:ext>
    </p:extLst>
  </p:cSld>
  <p:clrMapOvr>
    <a:masterClrMapping/>
  </p:clrMapOvr>
</p:sld>
</file>

<file path=ppt/theme/theme1.xml><?xml version="1.0" encoding="utf-8"?>
<a:theme xmlns:a="http://schemas.openxmlformats.org/drawingml/2006/main" name="Atlante">
  <a:themeElements>
    <a:clrScheme name="Ross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tlan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nt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TM16401371[[fn=Atlante]]</Template>
  <TotalTime>271</TotalTime>
  <Words>844</Words>
  <Application>Microsoft Office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Calibri Light</vt:lpstr>
      <vt:lpstr>Lato-Regular</vt:lpstr>
      <vt:lpstr>Rockwell</vt:lpstr>
      <vt:lpstr>Wingdings</vt:lpstr>
      <vt:lpstr>Atlante</vt:lpstr>
      <vt:lpstr>Final Design Highlights</vt:lpstr>
      <vt:lpstr>Introduzione</vt:lpstr>
      <vt:lpstr>Prima e dopo: Homepage</vt:lpstr>
      <vt:lpstr>Prima e dopo: Login e Registrazione</vt:lpstr>
      <vt:lpstr>Barra di ricerca</vt:lpstr>
      <vt:lpstr>Menu categorie</vt:lpstr>
      <vt:lpstr>Categorie e sottocategorie</vt:lpstr>
      <vt:lpstr>Prima e dopo: Menu profilo</vt:lpstr>
      <vt:lpstr>Gioco (1/2)</vt:lpstr>
      <vt:lpstr>Gioco (2/2)</vt:lpstr>
      <vt:lpstr>Prima e dopo: Profilo</vt:lpstr>
      <vt:lpstr>Conversazione</vt:lpstr>
      <vt:lpstr>Amici</vt:lpstr>
      <vt:lpstr>Preferiti</vt:lpstr>
      <vt:lpstr>Parental Control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Design Gioco.it</dc:title>
  <dc:creator>Luca Genova - luca.genova2@studio.unibo.it</dc:creator>
  <cp:lastModifiedBy>Marco Benito Tomasone - marcobenito.tomasone@studio.unibo.it</cp:lastModifiedBy>
  <cp:revision>10</cp:revision>
  <dcterms:created xsi:type="dcterms:W3CDTF">2022-09-26T13:56:22Z</dcterms:created>
  <dcterms:modified xsi:type="dcterms:W3CDTF">2022-10-06T08:37:10Z</dcterms:modified>
</cp:coreProperties>
</file>